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28" r:id="rId1"/>
  </p:sldMasterIdLst>
  <p:notesMasterIdLst>
    <p:notesMasterId r:id="rId16"/>
  </p:notesMasterIdLst>
  <p:sldIdLst>
    <p:sldId id="256" r:id="rId2"/>
    <p:sldId id="273" r:id="rId3"/>
    <p:sldId id="277" r:id="rId4"/>
    <p:sldId id="278" r:id="rId5"/>
    <p:sldId id="279" r:id="rId6"/>
    <p:sldId id="280" r:id="rId7"/>
    <p:sldId id="281" r:id="rId8"/>
    <p:sldId id="287" r:id="rId9"/>
    <p:sldId id="282" r:id="rId10"/>
    <p:sldId id="285" r:id="rId11"/>
    <p:sldId id="292" r:id="rId12"/>
    <p:sldId id="291" r:id="rId13"/>
    <p:sldId id="284" r:id="rId14"/>
    <p:sldId id="286"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usha  Sethuraman" initials="AS [10]"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82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7822F29-1AAD-467B-BDC5-A30134A41D8C}">
  <a:tblStyle styleId="{47822F29-1AAD-467B-BDC5-A30134A41D8C}"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49"/>
    <p:restoredTop sz="78025"/>
  </p:normalViewPr>
  <p:slideViewPr>
    <p:cSldViewPr snapToGrid="0" snapToObjects="1">
      <p:cViewPr>
        <p:scale>
          <a:sx n="121" d="100"/>
          <a:sy n="121" d="100"/>
        </p:scale>
        <p:origin x="28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commentAuthors" Target="commentAuthors.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81" marR="0" lvl="1" indent="-12681" algn="l" rtl="0">
              <a:spcBef>
                <a:spcPts val="0"/>
              </a:spcBef>
              <a:buNone/>
              <a:defRPr sz="1800" b="0" i="0" u="none" strike="noStrike" cap="none">
                <a:solidFill>
                  <a:schemeClr val="dk1"/>
                </a:solidFill>
                <a:latin typeface="Calibri"/>
                <a:ea typeface="Calibri"/>
                <a:cs typeface="Calibri"/>
                <a:sym typeface="Calibri"/>
              </a:defRPr>
            </a:lvl2pPr>
            <a:lvl3pPr marL="914363" marR="0" lvl="2" indent="-12662" algn="l" rtl="0">
              <a:spcBef>
                <a:spcPts val="0"/>
              </a:spcBef>
              <a:buNone/>
              <a:defRPr sz="1800" b="0" i="0" u="none" strike="noStrike" cap="none">
                <a:solidFill>
                  <a:schemeClr val="dk1"/>
                </a:solidFill>
                <a:latin typeface="Calibri"/>
                <a:ea typeface="Calibri"/>
                <a:cs typeface="Calibri"/>
                <a:sym typeface="Calibri"/>
              </a:defRPr>
            </a:lvl3pPr>
            <a:lvl4pPr marL="1371545" marR="0" lvl="3" indent="-12644" algn="l" rtl="0">
              <a:spcBef>
                <a:spcPts val="0"/>
              </a:spcBef>
              <a:buNone/>
              <a:defRPr sz="1800" b="0" i="0" u="none" strike="noStrike" cap="none">
                <a:solidFill>
                  <a:schemeClr val="dk1"/>
                </a:solidFill>
                <a:latin typeface="Calibri"/>
                <a:ea typeface="Calibri"/>
                <a:cs typeface="Calibri"/>
                <a:sym typeface="Calibri"/>
              </a:defRPr>
            </a:lvl4pPr>
            <a:lvl5pPr marL="1828727" marR="0" lvl="4" indent="-12626" algn="l" rtl="0">
              <a:spcBef>
                <a:spcPts val="0"/>
              </a:spcBef>
              <a:buNone/>
              <a:defRPr sz="1800" b="0" i="0" u="none" strike="noStrike" cap="none">
                <a:solidFill>
                  <a:schemeClr val="dk1"/>
                </a:solidFill>
                <a:latin typeface="Calibri"/>
                <a:ea typeface="Calibri"/>
                <a:cs typeface="Calibri"/>
                <a:sym typeface="Calibri"/>
              </a:defRPr>
            </a:lvl5pPr>
            <a:lvl6pPr marL="2285909" marR="0" lvl="5" indent="-12608" algn="l" rtl="0">
              <a:spcBef>
                <a:spcPts val="0"/>
              </a:spcBef>
              <a:buNone/>
              <a:defRPr sz="1800" b="0" i="0" u="none" strike="noStrike" cap="none">
                <a:solidFill>
                  <a:schemeClr val="dk1"/>
                </a:solidFill>
                <a:latin typeface="Calibri"/>
                <a:ea typeface="Calibri"/>
                <a:cs typeface="Calibri"/>
                <a:sym typeface="Calibri"/>
              </a:defRPr>
            </a:lvl6pPr>
            <a:lvl7pPr marL="2743090" marR="0" lvl="6" indent="-12589" algn="l" rtl="0">
              <a:spcBef>
                <a:spcPts val="0"/>
              </a:spcBef>
              <a:buNone/>
              <a:defRPr sz="1800" b="0" i="0" u="none" strike="noStrike" cap="none">
                <a:solidFill>
                  <a:schemeClr val="dk1"/>
                </a:solidFill>
                <a:latin typeface="Calibri"/>
                <a:ea typeface="Calibri"/>
                <a:cs typeface="Calibri"/>
                <a:sym typeface="Calibri"/>
              </a:defRPr>
            </a:lvl7pPr>
            <a:lvl8pPr marL="3200272" marR="0" lvl="7" indent="-12571" algn="l" rtl="0">
              <a:spcBef>
                <a:spcPts val="0"/>
              </a:spcBef>
              <a:buNone/>
              <a:defRPr sz="1800" b="0" i="0" u="none" strike="noStrike" cap="none">
                <a:solidFill>
                  <a:schemeClr val="dk1"/>
                </a:solidFill>
                <a:latin typeface="Calibri"/>
                <a:ea typeface="Calibri"/>
                <a:cs typeface="Calibri"/>
                <a:sym typeface="Calibri"/>
              </a:defRPr>
            </a:lvl8pPr>
            <a:lvl9pPr marL="3657454" marR="0" lvl="8" indent="-1255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181" marR="0" lvl="1" indent="-12681" algn="l" rtl="0">
              <a:spcBef>
                <a:spcPts val="0"/>
              </a:spcBef>
              <a:buNone/>
              <a:defRPr sz="1800" b="0" i="0" u="none" strike="noStrike" cap="none">
                <a:solidFill>
                  <a:schemeClr val="dk1"/>
                </a:solidFill>
                <a:latin typeface="Calibri"/>
                <a:ea typeface="Calibri"/>
                <a:cs typeface="Calibri"/>
                <a:sym typeface="Calibri"/>
              </a:defRPr>
            </a:lvl2pPr>
            <a:lvl3pPr marL="914363" marR="0" lvl="2" indent="-12662" algn="l" rtl="0">
              <a:spcBef>
                <a:spcPts val="0"/>
              </a:spcBef>
              <a:buNone/>
              <a:defRPr sz="1800" b="0" i="0" u="none" strike="noStrike" cap="none">
                <a:solidFill>
                  <a:schemeClr val="dk1"/>
                </a:solidFill>
                <a:latin typeface="Calibri"/>
                <a:ea typeface="Calibri"/>
                <a:cs typeface="Calibri"/>
                <a:sym typeface="Calibri"/>
              </a:defRPr>
            </a:lvl3pPr>
            <a:lvl4pPr marL="1371545" marR="0" lvl="3" indent="-12644" algn="l" rtl="0">
              <a:spcBef>
                <a:spcPts val="0"/>
              </a:spcBef>
              <a:buNone/>
              <a:defRPr sz="1800" b="0" i="0" u="none" strike="noStrike" cap="none">
                <a:solidFill>
                  <a:schemeClr val="dk1"/>
                </a:solidFill>
                <a:latin typeface="Calibri"/>
                <a:ea typeface="Calibri"/>
                <a:cs typeface="Calibri"/>
                <a:sym typeface="Calibri"/>
              </a:defRPr>
            </a:lvl4pPr>
            <a:lvl5pPr marL="1828727" marR="0" lvl="4" indent="-12626" algn="l" rtl="0">
              <a:spcBef>
                <a:spcPts val="0"/>
              </a:spcBef>
              <a:buNone/>
              <a:defRPr sz="1800" b="0" i="0" u="none" strike="noStrike" cap="none">
                <a:solidFill>
                  <a:schemeClr val="dk1"/>
                </a:solidFill>
                <a:latin typeface="Calibri"/>
                <a:ea typeface="Calibri"/>
                <a:cs typeface="Calibri"/>
                <a:sym typeface="Calibri"/>
              </a:defRPr>
            </a:lvl5pPr>
            <a:lvl6pPr marL="2285909" marR="0" lvl="5" indent="-12608" algn="l" rtl="0">
              <a:spcBef>
                <a:spcPts val="0"/>
              </a:spcBef>
              <a:buNone/>
              <a:defRPr sz="1800" b="0" i="0" u="none" strike="noStrike" cap="none">
                <a:solidFill>
                  <a:schemeClr val="dk1"/>
                </a:solidFill>
                <a:latin typeface="Calibri"/>
                <a:ea typeface="Calibri"/>
                <a:cs typeface="Calibri"/>
                <a:sym typeface="Calibri"/>
              </a:defRPr>
            </a:lvl6pPr>
            <a:lvl7pPr marL="2743090" marR="0" lvl="6" indent="-12589" algn="l" rtl="0">
              <a:spcBef>
                <a:spcPts val="0"/>
              </a:spcBef>
              <a:buNone/>
              <a:defRPr sz="1800" b="0" i="0" u="none" strike="noStrike" cap="none">
                <a:solidFill>
                  <a:schemeClr val="dk1"/>
                </a:solidFill>
                <a:latin typeface="Calibri"/>
                <a:ea typeface="Calibri"/>
                <a:cs typeface="Calibri"/>
                <a:sym typeface="Calibri"/>
              </a:defRPr>
            </a:lvl7pPr>
            <a:lvl8pPr marL="3200272" marR="0" lvl="7" indent="-12571" algn="l" rtl="0">
              <a:spcBef>
                <a:spcPts val="0"/>
              </a:spcBef>
              <a:buNone/>
              <a:defRPr sz="1800" b="0" i="0" u="none" strike="noStrike" cap="none">
                <a:solidFill>
                  <a:schemeClr val="dk1"/>
                </a:solidFill>
                <a:latin typeface="Calibri"/>
                <a:ea typeface="Calibri"/>
                <a:cs typeface="Calibri"/>
                <a:sym typeface="Calibri"/>
              </a:defRPr>
            </a:lvl8pPr>
            <a:lvl9pPr marL="3657454" marR="0" lvl="8" indent="-1255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181" marR="0" lvl="1" indent="-12681" algn="l" rtl="0">
              <a:spcBef>
                <a:spcPts val="0"/>
              </a:spcBef>
              <a:buNone/>
              <a:defRPr sz="1800" b="0" i="0" u="none" strike="noStrike" cap="none">
                <a:solidFill>
                  <a:schemeClr val="dk1"/>
                </a:solidFill>
                <a:latin typeface="Calibri"/>
                <a:ea typeface="Calibri"/>
                <a:cs typeface="Calibri"/>
                <a:sym typeface="Calibri"/>
              </a:defRPr>
            </a:lvl2pPr>
            <a:lvl3pPr marL="914363" marR="0" lvl="2" indent="-12662" algn="l" rtl="0">
              <a:spcBef>
                <a:spcPts val="0"/>
              </a:spcBef>
              <a:buNone/>
              <a:defRPr sz="1800" b="0" i="0" u="none" strike="noStrike" cap="none">
                <a:solidFill>
                  <a:schemeClr val="dk1"/>
                </a:solidFill>
                <a:latin typeface="Calibri"/>
                <a:ea typeface="Calibri"/>
                <a:cs typeface="Calibri"/>
                <a:sym typeface="Calibri"/>
              </a:defRPr>
            </a:lvl3pPr>
            <a:lvl4pPr marL="1371545" marR="0" lvl="3" indent="-12644" algn="l" rtl="0">
              <a:spcBef>
                <a:spcPts val="0"/>
              </a:spcBef>
              <a:buNone/>
              <a:defRPr sz="1800" b="0" i="0" u="none" strike="noStrike" cap="none">
                <a:solidFill>
                  <a:schemeClr val="dk1"/>
                </a:solidFill>
                <a:latin typeface="Calibri"/>
                <a:ea typeface="Calibri"/>
                <a:cs typeface="Calibri"/>
                <a:sym typeface="Calibri"/>
              </a:defRPr>
            </a:lvl4pPr>
            <a:lvl5pPr marL="1828727" marR="0" lvl="4" indent="-12626" algn="l" rtl="0">
              <a:spcBef>
                <a:spcPts val="0"/>
              </a:spcBef>
              <a:buNone/>
              <a:defRPr sz="1800" b="0" i="0" u="none" strike="noStrike" cap="none">
                <a:solidFill>
                  <a:schemeClr val="dk1"/>
                </a:solidFill>
                <a:latin typeface="Calibri"/>
                <a:ea typeface="Calibri"/>
                <a:cs typeface="Calibri"/>
                <a:sym typeface="Calibri"/>
              </a:defRPr>
            </a:lvl5pPr>
            <a:lvl6pPr marL="2285909" marR="0" lvl="5" indent="-12608" algn="l" rtl="0">
              <a:spcBef>
                <a:spcPts val="0"/>
              </a:spcBef>
              <a:buNone/>
              <a:defRPr sz="1800" b="0" i="0" u="none" strike="noStrike" cap="none">
                <a:solidFill>
                  <a:schemeClr val="dk1"/>
                </a:solidFill>
                <a:latin typeface="Calibri"/>
                <a:ea typeface="Calibri"/>
                <a:cs typeface="Calibri"/>
                <a:sym typeface="Calibri"/>
              </a:defRPr>
            </a:lvl6pPr>
            <a:lvl7pPr marL="2743090" marR="0" lvl="6" indent="-12589" algn="l" rtl="0">
              <a:spcBef>
                <a:spcPts val="0"/>
              </a:spcBef>
              <a:buNone/>
              <a:defRPr sz="1800" b="0" i="0" u="none" strike="noStrike" cap="none">
                <a:solidFill>
                  <a:schemeClr val="dk1"/>
                </a:solidFill>
                <a:latin typeface="Calibri"/>
                <a:ea typeface="Calibri"/>
                <a:cs typeface="Calibri"/>
                <a:sym typeface="Calibri"/>
              </a:defRPr>
            </a:lvl7pPr>
            <a:lvl8pPr marL="3200272" marR="0" lvl="7" indent="-12571" algn="l" rtl="0">
              <a:spcBef>
                <a:spcPts val="0"/>
              </a:spcBef>
              <a:buNone/>
              <a:defRPr sz="1800" b="0" i="0" u="none" strike="noStrike" cap="none">
                <a:solidFill>
                  <a:schemeClr val="dk1"/>
                </a:solidFill>
                <a:latin typeface="Calibri"/>
                <a:ea typeface="Calibri"/>
                <a:cs typeface="Calibri"/>
                <a:sym typeface="Calibri"/>
              </a:defRPr>
            </a:lvl8pPr>
            <a:lvl9pPr marL="3657454" marR="0" lvl="8" indent="-12553"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067361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8" name="Shape 7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79" name="Shape 79"/>
          <p:cNvSpPr txBox="1">
            <a:spLocks noGrp="1"/>
          </p:cNvSpPr>
          <p:nvPr>
            <p:ph type="hdr" idx="3"/>
          </p:nvPr>
        </p:nvSpPr>
        <p:spPr>
          <a:xfrm>
            <a:off x="0" y="0"/>
            <a:ext cx="2971799" cy="45878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80" name="Shape 80"/>
          <p:cNvSpPr txBox="1">
            <a:spLocks noGrp="1"/>
          </p:cNvSpPr>
          <p:nvPr>
            <p:ph type="ftr" idx="11"/>
          </p:nvPr>
        </p:nvSpPr>
        <p:spPr>
          <a:xfrm>
            <a:off x="0" y="8685213"/>
            <a:ext cx="2971799" cy="458786"/>
          </a:xfrm>
          <a:prstGeom prst="rect">
            <a:avLst/>
          </a:prstGeom>
          <a:noFill/>
          <a:ln>
            <a:noFill/>
          </a:ln>
        </p:spPr>
        <p:txBody>
          <a:bodyPr lIns="91425" tIns="45700" rIns="91425" bIns="45700" anchor="b" anchorCtr="0">
            <a:noAutofit/>
          </a:bodyPr>
          <a:lstStyle/>
          <a:p>
            <a:pPr marL="0" marR="0" lvl="0" indent="0" algn="l" rtl="0">
              <a:spcBef>
                <a:spcPts val="0"/>
              </a:spcBef>
              <a:buSzPct val="25000"/>
              <a:buNone/>
            </a:pPr>
            <a:r>
              <a:rPr lang="en-US" sz="400" b="0" i="0" u="none" strike="noStrike" cap="none">
                <a:solidFill>
                  <a:srgbClr val="000000"/>
                </a:solidFill>
                <a:latin typeface="Quattrocento Sans"/>
                <a:ea typeface="Quattrocento Sans"/>
                <a:cs typeface="Quattrocento Sans"/>
                <a:sym typeface="Quattrocento Sans"/>
              </a:rPr>
              <a:t>© 2012 Microsoft Corporation. All rights reserved. Microsoft, Windows, and other product names are or may be registered trademarks and/or trademarks in the U.S. and/or other countries.</a:t>
            </a:r>
          </a:p>
          <a:p>
            <a:pPr marL="0" marR="0" lvl="0" indent="0" algn="l" rtl="0">
              <a:spcBef>
                <a:spcPts val="0"/>
              </a:spcBef>
              <a:buSzPct val="25000"/>
              <a:buNone/>
            </a:pPr>
            <a:r>
              <a:rPr lang="en-US" sz="400" b="0" i="0" u="none" strike="noStrike" cap="none">
                <a:solidFill>
                  <a:srgbClr val="000000"/>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1" name="Shape 81"/>
          <p:cNvSpPr txBox="1">
            <a:spLocks noGrp="1"/>
          </p:cNvSpPr>
          <p:nvPr>
            <p:ph type="dt" idx="10"/>
          </p:nvPr>
        </p:nvSpPr>
        <p:spPr>
          <a:xfrm>
            <a:off x="3884612" y="0"/>
            <a:ext cx="2971799" cy="458788"/>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1200" b="0" i="0" u="none" strike="noStrike" cap="none">
                <a:solidFill>
                  <a:schemeClr val="dk1"/>
                </a:solidFill>
                <a:latin typeface="Calibri"/>
                <a:ea typeface="Calibri"/>
                <a:cs typeface="Calibri"/>
                <a:sym typeface="Calibri"/>
              </a:rPr>
              <a:t>5/17/16</a:t>
            </a:r>
          </a:p>
        </p:txBody>
      </p:sp>
      <p:sp>
        <p:nvSpPr>
          <p:cNvPr id="82" name="Shape 8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3654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12</a:t>
            </a:fld>
            <a:endParaRPr lang="en-US">
              <a:solidFill>
                <a:prstClr val="black"/>
              </a:solidFill>
              <a:latin typeface="Calibri"/>
            </a:endParaRPr>
          </a:p>
        </p:txBody>
      </p:sp>
    </p:spTree>
    <p:extLst>
      <p:ext uri="{BB962C8B-B14F-4D97-AF65-F5344CB8AC3E}">
        <p14:creationId xmlns:p14="http://schemas.microsoft.com/office/powerpoint/2010/main" val="125705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We’ve taken the technology from our various services and</a:t>
            </a:r>
            <a:r>
              <a:rPr lang="en-US" baseline="0" dirty="0" smtClean="0"/>
              <a:t> are combining them with Azure App Service to create something truly unique. With Sonoma, mobile developers will be able to go to one place and do everything they need: from CI to releasing beta builds to powering their apps back-end to learning how their app is truly performing out their in the wild.</a:t>
            </a:r>
          </a:p>
          <a:p>
            <a:endParaRPr lang="en-US" baseline="0" dirty="0" smtClean="0"/>
          </a:p>
          <a:p>
            <a:r>
              <a:rPr lang="en-US" baseline="0" dirty="0" smtClean="0"/>
              <a:t>This is something no other company can do as well as us. Microsoft loves developers and we truly understand them like no other company. We have no agenda except to build the greatest developer tools in the world.</a:t>
            </a:r>
          </a:p>
        </p:txBody>
      </p:sp>
      <p:sp>
        <p:nvSpPr>
          <p:cNvPr id="4" name="Slide Number Placeholder 3"/>
          <p:cNvSpPr>
            <a:spLocks noGrp="1"/>
          </p:cNvSpPr>
          <p:nvPr>
            <p:ph type="sldNum" sz="quarter" idx="10"/>
          </p:nvPr>
        </p:nvSpPr>
        <p:spPr/>
        <p:txBody>
          <a:bodyPr/>
          <a:lstStyle/>
          <a:p>
            <a:fld id="{AB82B6DF-3EF7-41FB-A583-E111AB1DCB0C}"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71583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10/18/17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60794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17999"/>
              </a:lnSpc>
              <a:spcBef>
                <a:spcPts val="0"/>
              </a:spcBef>
              <a:spcAft>
                <a:spcPts val="0"/>
              </a:spcAft>
              <a:buClrTx/>
              <a:buSzTx/>
              <a:buFontTx/>
              <a:buNone/>
              <a:tabLst/>
              <a:defRPr/>
            </a:pPr>
            <a:r>
              <a:rPr lang="en-US" sz="4400" dirty="0" smtClean="0">
                <a:solidFill>
                  <a:srgbClr val="9B9B9B"/>
                </a:solidFill>
                <a:latin typeface="Segoe UI" charset="0"/>
                <a:ea typeface="Segoe UI" charset="0"/>
                <a:cs typeface="Segoe UI" charset="0"/>
              </a:rPr>
              <a:t>SCRIPT:</a:t>
            </a:r>
          </a:p>
          <a:p>
            <a:pPr marL="0" marR="0" indent="0" algn="l" defTabSz="914400" rtl="0" eaLnBrk="1" fontAlgn="auto" latinLnBrk="0" hangingPunct="1">
              <a:lnSpc>
                <a:spcPct val="117999"/>
              </a:lnSpc>
              <a:spcBef>
                <a:spcPts val="0"/>
              </a:spcBef>
              <a:spcAft>
                <a:spcPts val="0"/>
              </a:spcAft>
              <a:buClrTx/>
              <a:buSzTx/>
              <a:buFontTx/>
              <a:buNone/>
              <a:tabLst/>
              <a:defRPr/>
            </a:pPr>
            <a:endParaRPr lang="en-US" sz="4400" dirty="0" smtClean="0">
              <a:solidFill>
                <a:srgbClr val="9B9B9B"/>
              </a:solidFill>
              <a:latin typeface="Segoe UI" charset="0"/>
              <a:ea typeface="Segoe UI" charset="0"/>
              <a:cs typeface="Segoe UI" charset="0"/>
            </a:endParaRPr>
          </a:p>
          <a:p>
            <a:pPr marL="0" marR="0" indent="0" algn="l" defTabSz="914400" rtl="0" eaLnBrk="1" fontAlgn="auto" latinLnBrk="0" hangingPunct="1">
              <a:lnSpc>
                <a:spcPct val="117999"/>
              </a:lnSpc>
              <a:spcBef>
                <a:spcPts val="0"/>
              </a:spcBef>
              <a:spcAft>
                <a:spcPts val="0"/>
              </a:spcAft>
              <a:buClrTx/>
              <a:buSzTx/>
              <a:buFontTx/>
              <a:buNone/>
              <a:tabLst/>
              <a:defRPr/>
            </a:pPr>
            <a:r>
              <a:rPr lang="en-US" sz="4400" dirty="0" smtClean="0">
                <a:solidFill>
                  <a:srgbClr val="9B9B9B"/>
                </a:solidFill>
                <a:latin typeface="Segoe UI" charset="0"/>
                <a:ea typeface="Segoe UI" charset="0"/>
                <a:cs typeface="Segoe UI" charset="0"/>
              </a:rPr>
              <a:t>In the past, companies start</a:t>
            </a:r>
            <a:r>
              <a:rPr lang="en-US" sz="4400" baseline="0" dirty="0" smtClean="0">
                <a:solidFill>
                  <a:srgbClr val="9B9B9B"/>
                </a:solidFill>
                <a:latin typeface="Segoe UI" charset="0"/>
                <a:ea typeface="Segoe UI" charset="0"/>
                <a:cs typeface="Segoe UI" charset="0"/>
              </a:rPr>
              <a:t>ed to do build mobile apps by using web technology and fitting a web page onto a mobile phone.  </a:t>
            </a:r>
            <a:r>
              <a:rPr lang="en-US" sz="4400" dirty="0" smtClean="0">
                <a:solidFill>
                  <a:srgbClr val="9B9B9B"/>
                </a:solidFill>
                <a:latin typeface="Segoe UI" charset="0"/>
                <a:ea typeface="Segoe UI" charset="0"/>
                <a:cs typeface="Segoe UI" charset="0"/>
              </a:rPr>
              <a:t>The upside of this </a:t>
            </a:r>
            <a:r>
              <a:rPr lang="en-US" sz="4400" baseline="0" dirty="0" smtClean="0">
                <a:solidFill>
                  <a:srgbClr val="9B9B9B"/>
                </a:solidFill>
                <a:latin typeface="Segoe UI" charset="0"/>
                <a:ea typeface="Segoe UI" charset="0"/>
                <a:cs typeface="Segoe UI" charset="0"/>
              </a:rPr>
              <a:t>approach </a:t>
            </a:r>
            <a:r>
              <a:rPr lang="en-US" sz="4400" dirty="0" smtClean="0">
                <a:solidFill>
                  <a:srgbClr val="9B9B9B"/>
                </a:solidFill>
                <a:latin typeface="Segoe UI" charset="0"/>
                <a:ea typeface="Segoe UI" charset="0"/>
                <a:cs typeface="Segoe UI" charset="0"/>
              </a:rPr>
              <a:t>was the ability to use skills that most</a:t>
            </a:r>
            <a:r>
              <a:rPr lang="en-US" sz="4400" baseline="0" dirty="0" smtClean="0">
                <a:solidFill>
                  <a:srgbClr val="9B9B9B"/>
                </a:solidFill>
                <a:latin typeface="Segoe UI" charset="0"/>
                <a:ea typeface="Segoe UI" charset="0"/>
                <a:cs typeface="Segoe UI" charset="0"/>
              </a:rPr>
              <a:t> companies had in house and one app could reach all users so it was pretty low cost.  The downside to this was a poor user experience and some serious functional shortcomings - </a:t>
            </a:r>
            <a:r>
              <a:rPr lang="en-US" baseline="0" dirty="0" smtClean="0"/>
              <a:t>no offline data sync, and no access to native device functions.</a:t>
            </a:r>
            <a:endParaRPr lang="en-US" sz="4400" baseline="0" dirty="0" smtClean="0">
              <a:solidFill>
                <a:srgbClr val="9B9B9B"/>
              </a:solidFill>
              <a:latin typeface="Segoe UI" charset="0"/>
              <a:ea typeface="Segoe UI" charset="0"/>
              <a:cs typeface="Segoe UI" charset="0"/>
            </a:endParaRPr>
          </a:p>
          <a:p>
            <a:pPr marL="0" marR="0" indent="0" algn="l" defTabSz="914400" rtl="0" eaLnBrk="1" fontAlgn="auto" latinLnBrk="0" hangingPunct="1">
              <a:lnSpc>
                <a:spcPct val="117999"/>
              </a:lnSpc>
              <a:spcBef>
                <a:spcPts val="0"/>
              </a:spcBef>
              <a:spcAft>
                <a:spcPts val="0"/>
              </a:spcAft>
              <a:buClrTx/>
              <a:buSzTx/>
              <a:buFontTx/>
              <a:buNone/>
              <a:tabLst/>
              <a:defRPr/>
            </a:pPr>
            <a:endParaRPr lang="en-US" sz="4400" baseline="0" dirty="0" smtClean="0">
              <a:solidFill>
                <a:srgbClr val="9B9B9B"/>
              </a:solidFill>
              <a:latin typeface="Segoe UI" charset="0"/>
              <a:ea typeface="Segoe UI" charset="0"/>
              <a:cs typeface="Segoe UI" charset="0"/>
            </a:endParaRPr>
          </a:p>
          <a:p>
            <a:pPr marL="0" marR="0" indent="0" algn="l" defTabSz="914400" rtl="0" eaLnBrk="1" fontAlgn="auto" latinLnBrk="0" hangingPunct="1">
              <a:lnSpc>
                <a:spcPct val="117999"/>
              </a:lnSpc>
              <a:spcBef>
                <a:spcPts val="0"/>
              </a:spcBef>
              <a:spcAft>
                <a:spcPts val="0"/>
              </a:spcAft>
              <a:buClrTx/>
              <a:buSzTx/>
              <a:buFontTx/>
              <a:buNone/>
              <a:tabLst/>
              <a:defRPr/>
            </a:pPr>
            <a:r>
              <a:rPr lang="en-US" sz="4400" baseline="0" dirty="0" smtClean="0">
                <a:solidFill>
                  <a:srgbClr val="9B9B9B"/>
                </a:solidFill>
                <a:latin typeface="Segoe UI" charset="0"/>
                <a:ea typeface="Segoe UI" charset="0"/>
                <a:cs typeface="Segoe UI" charset="0"/>
              </a:rPr>
              <a:t>Then Apple launched the iPhone and delivered exactly the kind of native experience everyone wanted.  But when Android and later Microsoft followed suit with similar technologies on different OSs, all of a sudden you’re building the same app two or three times, which is expensive and redundant, and it </a:t>
            </a:r>
            <a:r>
              <a:rPr lang="en-US" sz="4400" dirty="0" smtClean="0">
                <a:solidFill>
                  <a:srgbClr val="9B9B9B"/>
                </a:solidFill>
                <a:latin typeface="Segoe UI" charset="0"/>
                <a:ea typeface="Segoe UI" charset="0"/>
                <a:cs typeface="Segoe UI" charset="0"/>
              </a:rPr>
              <a:t>slows down organizations’ ability to innovate, update, and fix apps.</a:t>
            </a:r>
            <a:endParaRPr lang="en-US" sz="4400" baseline="0" dirty="0" smtClean="0">
              <a:solidFill>
                <a:srgbClr val="9B9B9B"/>
              </a:solidFill>
              <a:latin typeface="Segoe UI" charset="0"/>
              <a:ea typeface="Segoe UI" charset="0"/>
              <a:cs typeface="Segoe UI" charset="0"/>
            </a:endParaRPr>
          </a:p>
          <a:p>
            <a:pPr marL="0" marR="0" indent="0" algn="l" defTabSz="914400" rtl="0" eaLnBrk="1" fontAlgn="auto" latinLnBrk="0" hangingPunct="1">
              <a:lnSpc>
                <a:spcPct val="117999"/>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17999"/>
              </a:lnSpc>
              <a:spcBef>
                <a:spcPts val="0"/>
              </a:spcBef>
              <a:spcAft>
                <a:spcPts val="0"/>
              </a:spcAft>
              <a:buClrTx/>
              <a:buSzTx/>
              <a:buFontTx/>
              <a:buNone/>
              <a:tabLst/>
              <a:defRPr/>
            </a:pPr>
            <a:r>
              <a:rPr lang="en-US" baseline="0" dirty="0" smtClean="0"/>
              <a:t>The cross-platform native approach is the best of both worlds. </a:t>
            </a:r>
            <a:r>
              <a:rPr lang="en-US" sz="4400" dirty="0" smtClean="0">
                <a:solidFill>
                  <a:srgbClr val="9B9B9B"/>
                </a:solidFill>
                <a:latin typeface="Segoe UI" charset="0"/>
                <a:ea typeface="Segoe UI" charset="0"/>
                <a:cs typeface="Segoe UI" charset="0"/>
              </a:rPr>
              <a:t>You get the native user experiences as though written for each individual platform, and</a:t>
            </a:r>
            <a:r>
              <a:rPr lang="en-US" sz="4400" baseline="0" dirty="0" smtClean="0">
                <a:solidFill>
                  <a:srgbClr val="9B9B9B"/>
                </a:solidFill>
                <a:latin typeface="Segoe UI" charset="0"/>
                <a:ea typeface="Segoe UI" charset="0"/>
                <a:cs typeface="Segoe UI" charset="0"/>
              </a:rPr>
              <a:t> you also </a:t>
            </a:r>
            <a:r>
              <a:rPr lang="en-US" sz="4400" dirty="0" smtClean="0">
                <a:solidFill>
                  <a:srgbClr val="9B9B9B"/>
                </a:solidFill>
                <a:latin typeface="Segoe UI" charset="0"/>
                <a:ea typeface="Segoe UI" charset="0"/>
                <a:cs typeface="Segoe UI" charset="0"/>
              </a:rPr>
              <a:t>eliminate rework and accelerates organizational innovation and responsiveness.</a:t>
            </a:r>
          </a:p>
        </p:txBody>
      </p:sp>
    </p:spTree>
    <p:extLst>
      <p:ext uri="{BB962C8B-B14F-4D97-AF65-F5344CB8AC3E}">
        <p14:creationId xmlns:p14="http://schemas.microsoft.com/office/powerpoint/2010/main" val="512368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lumMod val="50000"/>
                    <a:lumOff val="50000"/>
                  </a:schemeClr>
                </a:solidFill>
                <a:ea typeface=""/>
              </a:rPr>
              <a:t>Apps are built with standard, native user interface controls for easy and familiar interactions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lumMod val="50000"/>
                    <a:lumOff val="50000"/>
                  </a:schemeClr>
                </a:solidFill>
                <a:ea typeface=""/>
              </a:rPr>
              <a:t>Apps have access to the full spectrum of functionality exposed by the underlying platform and device.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lumMod val="50000"/>
                    <a:lumOff val="50000"/>
                  </a:schemeClr>
                </a:solidFill>
                <a:ea typeface=""/>
              </a:rPr>
              <a:t>Apps leverage platform-specific hardware acceleration, and are compiled as native binaries, not interpreted at runtime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lumMod val="50000"/>
                  <a:lumOff val="50000"/>
                </a:schemeClr>
              </a:solidFill>
              <a:ea typeface=""/>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dirty="0">
              <a:solidFill>
                <a:schemeClr val="tx1"/>
              </a:solidFill>
              <a:effectLst/>
              <a:latin typeface="Helvetica Neue"/>
              <a:ea typeface="Helvetica Neue"/>
              <a:cs typeface="Helvetica Neue"/>
              <a:sym typeface="Helvetica Neue"/>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BBD7D81-D864-B349-9FB4-613ED1F9D755}"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888646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u="sng" dirty="0" smtClean="0"/>
              <a:t>Talking Points:</a:t>
            </a:r>
            <a:endParaRPr lang="en-US" b="1" i="1" u="none" dirty="0" smtClean="0"/>
          </a:p>
          <a:p>
            <a:pPr marL="171450" indent="-171450">
              <a:buFont typeface="Arial"/>
              <a:buChar char="•"/>
            </a:pPr>
            <a:r>
              <a:rPr lang="en-US" sz="1200" dirty="0" smtClean="0">
                <a:effectLst/>
                <a:latin typeface="Avenir Book"/>
                <a:ea typeface="Avenir Book"/>
                <a:cs typeface="Avenir Book"/>
                <a:sym typeface="Avenir Book"/>
              </a:rPr>
              <a:t>With Xamarin, you write your apps *entirely* in C#, sharing *all* of your application logic, data models and backend integration across platforms.</a:t>
            </a:r>
          </a:p>
          <a:p>
            <a:pPr marL="0" indent="0">
              <a:buFont typeface="Arial"/>
              <a:buNone/>
            </a:pPr>
            <a:r>
              <a:rPr lang="en-US" sz="1200" dirty="0" smtClean="0">
                <a:effectLst/>
                <a:latin typeface="Avenir Book"/>
                <a:ea typeface="Avenir Book"/>
                <a:cs typeface="Avenir Book"/>
                <a:sym typeface="Avenir Book"/>
              </a:rPr>
              <a:t> </a:t>
            </a:r>
          </a:p>
          <a:p>
            <a:pPr marL="171450" marR="0" indent="-171450" algn="l" defTabSz="926486" rtl="0" eaLnBrk="1" fontAlgn="auto" latinLnBrk="0" hangingPunct="1">
              <a:lnSpc>
                <a:spcPct val="100000"/>
              </a:lnSpc>
              <a:spcBef>
                <a:spcPts val="0"/>
              </a:spcBef>
              <a:spcAft>
                <a:spcPts val="0"/>
              </a:spcAft>
              <a:buClrTx/>
              <a:buSzTx/>
              <a:buFont typeface="Arial"/>
              <a:buChar char="•"/>
              <a:tabLst/>
              <a:defRPr/>
            </a:pPr>
            <a:r>
              <a:rPr lang="en-US" sz="1200" dirty="0" smtClean="0">
                <a:effectLst/>
                <a:latin typeface="Avenir Book"/>
                <a:ea typeface="Avenir Book"/>
                <a:cs typeface="Avenir Book"/>
                <a:sym typeface="Avenir Book"/>
              </a:rPr>
              <a:t>There are two ways to architect</a:t>
            </a:r>
            <a:r>
              <a:rPr lang="en-US" sz="1200" baseline="0" dirty="0" smtClean="0">
                <a:effectLst/>
                <a:latin typeface="Avenir Book"/>
                <a:ea typeface="Avenir Book"/>
                <a:cs typeface="Avenir Book"/>
                <a:sym typeface="Avenir Book"/>
              </a:rPr>
              <a:t> Xamarin apps – sharing between 60-90%+ code across all platforms. </a:t>
            </a:r>
            <a:r>
              <a:rPr lang="en-US" baseline="0" dirty="0" smtClean="0"/>
              <a:t>You can start from platform-specific, pick a few screens, or start with forms, and replace with platform-specific later.</a:t>
            </a:r>
            <a:endParaRPr lang="en-US" sz="1200" baseline="0" dirty="0" smtClean="0">
              <a:effectLst/>
              <a:latin typeface="Avenir Book"/>
              <a:ea typeface="Avenir Book"/>
              <a:cs typeface="Avenir Book"/>
              <a:sym typeface="Avenir Book"/>
            </a:endParaRPr>
          </a:p>
          <a:p>
            <a:pPr marL="634693" lvl="1" indent="-171450">
              <a:buFont typeface="Arial"/>
              <a:buChar char="•"/>
            </a:pPr>
            <a:r>
              <a:rPr lang="en-US" sz="1200" baseline="0" dirty="0" err="1" smtClean="0">
                <a:effectLst/>
                <a:latin typeface="Avenir Book"/>
                <a:ea typeface="Avenir Book"/>
                <a:cs typeface="Avenir Book"/>
                <a:sym typeface="Avenir Book"/>
              </a:rPr>
              <a:t>Xamarin.iOS</a:t>
            </a:r>
            <a:r>
              <a:rPr lang="en-US" sz="1200" baseline="0" dirty="0" smtClean="0">
                <a:effectLst/>
                <a:latin typeface="Avenir Book"/>
                <a:ea typeface="Avenir Book"/>
                <a:cs typeface="Avenir Book"/>
                <a:sym typeface="Avenir Book"/>
              </a:rPr>
              <a:t>/</a:t>
            </a:r>
            <a:r>
              <a:rPr lang="en-US" sz="1200" baseline="0" dirty="0" err="1" smtClean="0">
                <a:effectLst/>
                <a:latin typeface="Avenir Book"/>
                <a:ea typeface="Avenir Book"/>
                <a:cs typeface="Avenir Book"/>
                <a:sym typeface="Avenir Book"/>
              </a:rPr>
              <a:t>Xamarin.Android</a:t>
            </a:r>
            <a:r>
              <a:rPr lang="en-US" sz="1200" baseline="0" dirty="0" smtClean="0">
                <a:effectLst/>
                <a:latin typeface="Avenir Book"/>
                <a:ea typeface="Avenir Book"/>
                <a:cs typeface="Avenir Book"/>
                <a:sym typeface="Avenir Book"/>
              </a:rPr>
              <a:t>: y</a:t>
            </a:r>
            <a:r>
              <a:rPr lang="en-US" sz="1200" dirty="0" smtClean="0">
                <a:effectLst/>
                <a:latin typeface="Avenir Book"/>
                <a:ea typeface="Avenir Book"/>
                <a:cs typeface="Avenir Book"/>
                <a:sym typeface="Avenir Book"/>
              </a:rPr>
              <a:t>ou are also able to build a beautiful user-interface, leveraging the native APIs for </a:t>
            </a:r>
            <a:r>
              <a:rPr lang="en-US" sz="1200" dirty="0" err="1" smtClean="0">
                <a:effectLst/>
                <a:latin typeface="Avenir Book"/>
                <a:ea typeface="Avenir Book"/>
                <a:cs typeface="Avenir Book"/>
                <a:sym typeface="Avenir Book"/>
              </a:rPr>
              <a:t>iOS</a:t>
            </a:r>
            <a:r>
              <a:rPr lang="en-US" sz="1200" dirty="0" smtClean="0">
                <a:effectLst/>
                <a:latin typeface="Avenir Book"/>
                <a:ea typeface="Avenir Book"/>
                <a:cs typeface="Avenir Book"/>
                <a:sym typeface="Avenir Book"/>
              </a:rPr>
              <a:t>, Android, and Windows, which allows you to render the nuances on every device and access all device-specific functionality.</a:t>
            </a:r>
          </a:p>
          <a:p>
            <a:pPr marL="1097936" marR="0" lvl="2" indent="-171450" algn="l" defTabSz="926486" rtl="0" eaLnBrk="1" fontAlgn="auto" latinLnBrk="0" hangingPunct="1">
              <a:lnSpc>
                <a:spcPct val="100000"/>
              </a:lnSpc>
              <a:spcBef>
                <a:spcPts val="0"/>
              </a:spcBef>
              <a:spcAft>
                <a:spcPts val="0"/>
              </a:spcAft>
              <a:buClrTx/>
              <a:buSzTx/>
              <a:buFont typeface="Arial"/>
              <a:buChar char="•"/>
              <a:tabLst/>
              <a:defRPr/>
            </a:pPr>
            <a:r>
              <a:rPr lang="en-US" baseline="0" dirty="0" smtClean="0"/>
              <a:t>This enables developers to be highly productive, share code, but build out UI on each platform and access platform APIs</a:t>
            </a:r>
            <a:endParaRPr lang="en-US" sz="1200" dirty="0" smtClean="0">
              <a:effectLst/>
              <a:latin typeface="Avenir Book"/>
              <a:ea typeface="Avenir Book"/>
              <a:cs typeface="Avenir Book"/>
              <a:sym typeface="Avenir Book"/>
            </a:endParaRPr>
          </a:p>
          <a:p>
            <a:pPr marL="463243" lvl="1" indent="0">
              <a:buFont typeface="Arial"/>
              <a:buNone/>
            </a:pPr>
            <a:endParaRPr lang="en-US" sz="1200" dirty="0" smtClean="0">
              <a:effectLst/>
              <a:latin typeface="Avenir Book"/>
              <a:ea typeface="Avenir Book"/>
              <a:cs typeface="Avenir Book"/>
              <a:sym typeface="Avenir Book"/>
            </a:endParaRPr>
          </a:p>
          <a:p>
            <a:pPr marL="634693" marR="0" lvl="1" indent="-171450" algn="l" defTabSz="926486" rtl="0" eaLnBrk="1" fontAlgn="auto" latinLnBrk="0" hangingPunct="1">
              <a:lnSpc>
                <a:spcPct val="100000"/>
              </a:lnSpc>
              <a:spcBef>
                <a:spcPts val="0"/>
              </a:spcBef>
              <a:spcAft>
                <a:spcPts val="0"/>
              </a:spcAft>
              <a:buClrTx/>
              <a:buSzTx/>
              <a:buFont typeface="Arial"/>
              <a:buChar char="•"/>
              <a:tabLst/>
              <a:defRPr/>
            </a:pPr>
            <a:r>
              <a:rPr lang="en-US" sz="1200" dirty="0" smtClean="0">
                <a:effectLst/>
                <a:latin typeface="Avenir Book"/>
                <a:ea typeface="Avenir Book"/>
                <a:cs typeface="Avenir Book"/>
                <a:sym typeface="Avenir Book"/>
              </a:rPr>
              <a:t>With </a:t>
            </a:r>
            <a:r>
              <a:rPr lang="en-US" sz="1200" dirty="0" err="1" smtClean="0">
                <a:effectLst/>
                <a:latin typeface="Avenir Book"/>
                <a:ea typeface="Avenir Book"/>
                <a:cs typeface="Avenir Book"/>
                <a:sym typeface="Avenir Book"/>
              </a:rPr>
              <a:t>Xamarin.Forms</a:t>
            </a:r>
            <a:r>
              <a:rPr lang="en-US" sz="1200" dirty="0" smtClean="0">
                <a:effectLst/>
                <a:latin typeface="Avenir Book"/>
                <a:ea typeface="Avenir Book"/>
                <a:cs typeface="Avenir Book"/>
                <a:sym typeface="Avenir Book"/>
              </a:rPr>
              <a:t>, you can share UI code as well, and still deliver a fully native experience. </a:t>
            </a:r>
            <a:r>
              <a:rPr lang="en-US" sz="1200" dirty="0" err="1" smtClean="0">
                <a:effectLst/>
                <a:latin typeface="Avenir Book"/>
                <a:ea typeface="Avenir Book"/>
                <a:cs typeface="Avenir Book"/>
                <a:sym typeface="Avenir Book"/>
              </a:rPr>
              <a:t>Xamarin.Forms</a:t>
            </a:r>
            <a:r>
              <a:rPr lang="en-US" sz="1200" dirty="0" smtClean="0">
                <a:effectLst/>
                <a:latin typeface="Avenir Book"/>
                <a:ea typeface="Avenir Book"/>
                <a:cs typeface="Avenir Book"/>
                <a:sym typeface="Avenir Book"/>
              </a:rPr>
              <a:t> makes it possible to share nearly 100% of source code across platforms.</a:t>
            </a:r>
          </a:p>
          <a:p>
            <a:pPr marL="1097936" lvl="2" indent="-171450">
              <a:buFont typeface="Arial"/>
              <a:buChar char="•"/>
            </a:pPr>
            <a:r>
              <a:rPr lang="en-US" baseline="0" dirty="0" smtClean="0"/>
              <a:t>With </a:t>
            </a:r>
            <a:r>
              <a:rPr lang="en-US" baseline="0" dirty="0" err="1" smtClean="0"/>
              <a:t>Xamarin.Forms</a:t>
            </a:r>
            <a:r>
              <a:rPr lang="en-US" baseline="0" dirty="0" smtClean="0"/>
              <a:t> you now have a nice Shared UI Code layer, but still access to platform APIs</a:t>
            </a:r>
          </a:p>
          <a:p>
            <a:endParaRPr lang="en-US" b="1" u="sng" dirty="0"/>
          </a:p>
        </p:txBody>
      </p:sp>
      <p:sp>
        <p:nvSpPr>
          <p:cNvPr id="4" name="Slide Number Placeholder 3"/>
          <p:cNvSpPr>
            <a:spLocks noGrp="1"/>
          </p:cNvSpPr>
          <p:nvPr>
            <p:ph type="sldNum" sz="quarter" idx="10"/>
          </p:nvPr>
        </p:nvSpPr>
        <p:spPr>
          <a:xfrm>
            <a:off x="3970938" y="8829967"/>
            <a:ext cx="3037840" cy="466433"/>
          </a:xfrm>
          <a:prstGeom prst="rect">
            <a:avLst/>
          </a:prstGeom>
        </p:spPr>
        <p:txBody>
          <a:bodyPr/>
          <a:lstStyle/>
          <a:p>
            <a:pPr defTabSz="914400"/>
            <a:fld id="{65097B6B-FF96-F443-AED4-FFB28983C4F8}" type="slidenum">
              <a:rPr lang="en-US" kern="0" smtClean="0">
                <a:solidFill>
                  <a:prstClr val="black"/>
                </a:solidFill>
                <a:ea typeface="Arial"/>
                <a:cs typeface="Arial"/>
                <a:sym typeface="Arial"/>
                <a:rtl val="0"/>
              </a:rPr>
              <a:pPr defTabSz="914400"/>
              <a:t>5</a:t>
            </a:fld>
            <a:endParaRPr lang="en-US" kern="0">
              <a:solidFill>
                <a:prstClr val="black"/>
              </a:solidFill>
              <a:ea typeface="Arial"/>
              <a:cs typeface="Arial"/>
              <a:sym typeface="Arial"/>
              <a:rtl val="0"/>
            </a:endParaRPr>
          </a:p>
        </p:txBody>
      </p:sp>
    </p:spTree>
    <p:extLst>
      <p:ext uri="{BB962C8B-B14F-4D97-AF65-F5344CB8AC3E}">
        <p14:creationId xmlns:p14="http://schemas.microsoft.com/office/powerpoint/2010/main" val="127398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u="sng" dirty="0" smtClean="0"/>
              <a:t>Talking Points:</a:t>
            </a:r>
            <a:endParaRPr lang="en-US" b="1" i="1" u="none" dirty="0" smtClean="0"/>
          </a:p>
          <a:p>
            <a:pPr marL="171450" indent="-171450">
              <a:buFont typeface="Arial"/>
              <a:buChar char="•"/>
            </a:pPr>
            <a:r>
              <a:rPr lang="en-US" sz="1200" dirty="0" smtClean="0">
                <a:effectLst/>
                <a:latin typeface="Avenir Book"/>
                <a:ea typeface="Avenir Book"/>
                <a:cs typeface="Avenir Book"/>
                <a:sym typeface="Avenir Book"/>
              </a:rPr>
              <a:t>With Xamarin, you write your apps *entirely* in C#, sharing *all* of your application logic, data models and backend integration across platforms.</a:t>
            </a:r>
          </a:p>
          <a:p>
            <a:pPr marL="0" indent="0">
              <a:buFont typeface="Arial"/>
              <a:buNone/>
            </a:pPr>
            <a:r>
              <a:rPr lang="en-US" sz="1200" dirty="0" smtClean="0">
                <a:effectLst/>
                <a:latin typeface="Avenir Book"/>
                <a:ea typeface="Avenir Book"/>
                <a:cs typeface="Avenir Book"/>
                <a:sym typeface="Avenir Book"/>
              </a:rPr>
              <a:t> </a:t>
            </a:r>
          </a:p>
          <a:p>
            <a:pPr marL="171450" marR="0" indent="-171450" algn="l" defTabSz="926486" rtl="0" eaLnBrk="1" fontAlgn="auto" latinLnBrk="0" hangingPunct="1">
              <a:lnSpc>
                <a:spcPct val="100000"/>
              </a:lnSpc>
              <a:spcBef>
                <a:spcPts val="0"/>
              </a:spcBef>
              <a:spcAft>
                <a:spcPts val="0"/>
              </a:spcAft>
              <a:buClrTx/>
              <a:buSzTx/>
              <a:buFont typeface="Arial"/>
              <a:buChar char="•"/>
              <a:tabLst/>
              <a:defRPr/>
            </a:pPr>
            <a:r>
              <a:rPr lang="en-US" sz="1200" dirty="0" smtClean="0">
                <a:effectLst/>
                <a:latin typeface="Avenir Book"/>
                <a:ea typeface="Avenir Book"/>
                <a:cs typeface="Avenir Book"/>
                <a:sym typeface="Avenir Book"/>
              </a:rPr>
              <a:t>There are two ways to architect</a:t>
            </a:r>
            <a:r>
              <a:rPr lang="en-US" sz="1200" baseline="0" dirty="0" smtClean="0">
                <a:effectLst/>
                <a:latin typeface="Avenir Book"/>
                <a:ea typeface="Avenir Book"/>
                <a:cs typeface="Avenir Book"/>
                <a:sym typeface="Avenir Book"/>
              </a:rPr>
              <a:t> Xamarin apps – sharing between 60-90%+ code across all platforms. </a:t>
            </a:r>
            <a:r>
              <a:rPr lang="en-US" baseline="0" dirty="0" smtClean="0"/>
              <a:t>You can start from platform-specific, pick a few screens, or start with forms, and replace with platform-specific later.</a:t>
            </a:r>
            <a:endParaRPr lang="en-US" sz="1200" baseline="0" dirty="0" smtClean="0">
              <a:effectLst/>
              <a:latin typeface="Avenir Book"/>
              <a:ea typeface="Avenir Book"/>
              <a:cs typeface="Avenir Book"/>
              <a:sym typeface="Avenir Book"/>
            </a:endParaRPr>
          </a:p>
          <a:p>
            <a:pPr marL="634693" lvl="1" indent="-171450">
              <a:buFont typeface="Arial"/>
              <a:buChar char="•"/>
            </a:pPr>
            <a:r>
              <a:rPr lang="en-US" sz="1200" baseline="0" dirty="0" err="1" smtClean="0">
                <a:effectLst/>
                <a:latin typeface="Avenir Book"/>
                <a:ea typeface="Avenir Book"/>
                <a:cs typeface="Avenir Book"/>
                <a:sym typeface="Avenir Book"/>
              </a:rPr>
              <a:t>Xamarin.iOS</a:t>
            </a:r>
            <a:r>
              <a:rPr lang="en-US" sz="1200" baseline="0" dirty="0" smtClean="0">
                <a:effectLst/>
                <a:latin typeface="Avenir Book"/>
                <a:ea typeface="Avenir Book"/>
                <a:cs typeface="Avenir Book"/>
                <a:sym typeface="Avenir Book"/>
              </a:rPr>
              <a:t>/</a:t>
            </a:r>
            <a:r>
              <a:rPr lang="en-US" sz="1200" baseline="0" dirty="0" err="1" smtClean="0">
                <a:effectLst/>
                <a:latin typeface="Avenir Book"/>
                <a:ea typeface="Avenir Book"/>
                <a:cs typeface="Avenir Book"/>
                <a:sym typeface="Avenir Book"/>
              </a:rPr>
              <a:t>Xamarin.Android</a:t>
            </a:r>
            <a:r>
              <a:rPr lang="en-US" sz="1200" baseline="0" dirty="0" smtClean="0">
                <a:effectLst/>
                <a:latin typeface="Avenir Book"/>
                <a:ea typeface="Avenir Book"/>
                <a:cs typeface="Avenir Book"/>
                <a:sym typeface="Avenir Book"/>
              </a:rPr>
              <a:t>: y</a:t>
            </a:r>
            <a:r>
              <a:rPr lang="en-US" sz="1200" dirty="0" smtClean="0">
                <a:effectLst/>
                <a:latin typeface="Avenir Book"/>
                <a:ea typeface="Avenir Book"/>
                <a:cs typeface="Avenir Book"/>
                <a:sym typeface="Avenir Book"/>
              </a:rPr>
              <a:t>ou are also able to build a beautiful user-interface, leveraging the native APIs for </a:t>
            </a:r>
            <a:r>
              <a:rPr lang="en-US" sz="1200" dirty="0" err="1" smtClean="0">
                <a:effectLst/>
                <a:latin typeface="Avenir Book"/>
                <a:ea typeface="Avenir Book"/>
                <a:cs typeface="Avenir Book"/>
                <a:sym typeface="Avenir Book"/>
              </a:rPr>
              <a:t>iOS</a:t>
            </a:r>
            <a:r>
              <a:rPr lang="en-US" sz="1200" dirty="0" smtClean="0">
                <a:effectLst/>
                <a:latin typeface="Avenir Book"/>
                <a:ea typeface="Avenir Book"/>
                <a:cs typeface="Avenir Book"/>
                <a:sym typeface="Avenir Book"/>
              </a:rPr>
              <a:t>, Android, and Windows, which allows you to render the nuances on every device and access all device-specific functionality.</a:t>
            </a:r>
          </a:p>
          <a:p>
            <a:pPr marL="1097936" marR="0" lvl="2" indent="-171450" algn="l" defTabSz="926486" rtl="0" eaLnBrk="1" fontAlgn="auto" latinLnBrk="0" hangingPunct="1">
              <a:lnSpc>
                <a:spcPct val="100000"/>
              </a:lnSpc>
              <a:spcBef>
                <a:spcPts val="0"/>
              </a:spcBef>
              <a:spcAft>
                <a:spcPts val="0"/>
              </a:spcAft>
              <a:buClrTx/>
              <a:buSzTx/>
              <a:buFont typeface="Arial"/>
              <a:buChar char="•"/>
              <a:tabLst/>
              <a:defRPr/>
            </a:pPr>
            <a:r>
              <a:rPr lang="en-US" baseline="0" dirty="0" smtClean="0"/>
              <a:t>This enables developers to be highly productive, share code, but build out UI on each platform and access platform APIs</a:t>
            </a:r>
            <a:endParaRPr lang="en-US" sz="1200" dirty="0" smtClean="0">
              <a:effectLst/>
              <a:latin typeface="Avenir Book"/>
              <a:ea typeface="Avenir Book"/>
              <a:cs typeface="Avenir Book"/>
              <a:sym typeface="Avenir Book"/>
            </a:endParaRPr>
          </a:p>
          <a:p>
            <a:pPr marL="463243" lvl="1" indent="0">
              <a:buFont typeface="Arial"/>
              <a:buNone/>
            </a:pPr>
            <a:endParaRPr lang="en-US" sz="1200" dirty="0" smtClean="0">
              <a:effectLst/>
              <a:latin typeface="Avenir Book"/>
              <a:ea typeface="Avenir Book"/>
              <a:cs typeface="Avenir Book"/>
              <a:sym typeface="Avenir Book"/>
            </a:endParaRPr>
          </a:p>
          <a:p>
            <a:pPr marL="634693" marR="0" lvl="1" indent="-171450" algn="l" defTabSz="926486" rtl="0" eaLnBrk="1" fontAlgn="auto" latinLnBrk="0" hangingPunct="1">
              <a:lnSpc>
                <a:spcPct val="100000"/>
              </a:lnSpc>
              <a:spcBef>
                <a:spcPts val="0"/>
              </a:spcBef>
              <a:spcAft>
                <a:spcPts val="0"/>
              </a:spcAft>
              <a:buClrTx/>
              <a:buSzTx/>
              <a:buFont typeface="Arial"/>
              <a:buChar char="•"/>
              <a:tabLst/>
              <a:defRPr/>
            </a:pPr>
            <a:r>
              <a:rPr lang="en-US" sz="1200" dirty="0" smtClean="0">
                <a:effectLst/>
                <a:latin typeface="Avenir Book"/>
                <a:ea typeface="Avenir Book"/>
                <a:cs typeface="Avenir Book"/>
                <a:sym typeface="Avenir Book"/>
              </a:rPr>
              <a:t>With </a:t>
            </a:r>
            <a:r>
              <a:rPr lang="en-US" sz="1200" dirty="0" err="1" smtClean="0">
                <a:effectLst/>
                <a:latin typeface="Avenir Book"/>
                <a:ea typeface="Avenir Book"/>
                <a:cs typeface="Avenir Book"/>
                <a:sym typeface="Avenir Book"/>
              </a:rPr>
              <a:t>Xamarin.Forms</a:t>
            </a:r>
            <a:r>
              <a:rPr lang="en-US" sz="1200" dirty="0" smtClean="0">
                <a:effectLst/>
                <a:latin typeface="Avenir Book"/>
                <a:ea typeface="Avenir Book"/>
                <a:cs typeface="Avenir Book"/>
                <a:sym typeface="Avenir Book"/>
              </a:rPr>
              <a:t>, you can share UI code as well, and still deliver a fully native experience. </a:t>
            </a:r>
            <a:r>
              <a:rPr lang="en-US" sz="1200" dirty="0" err="1" smtClean="0">
                <a:effectLst/>
                <a:latin typeface="Avenir Book"/>
                <a:ea typeface="Avenir Book"/>
                <a:cs typeface="Avenir Book"/>
                <a:sym typeface="Avenir Book"/>
              </a:rPr>
              <a:t>Xamarin.Forms</a:t>
            </a:r>
            <a:r>
              <a:rPr lang="en-US" sz="1200" dirty="0" smtClean="0">
                <a:effectLst/>
                <a:latin typeface="Avenir Book"/>
                <a:ea typeface="Avenir Book"/>
                <a:cs typeface="Avenir Book"/>
                <a:sym typeface="Avenir Book"/>
              </a:rPr>
              <a:t> makes it possible to share nearly 100% of source code across platforms.</a:t>
            </a:r>
          </a:p>
          <a:p>
            <a:pPr marL="1097936" lvl="2" indent="-171450">
              <a:buFont typeface="Arial"/>
              <a:buChar char="•"/>
            </a:pPr>
            <a:r>
              <a:rPr lang="en-US" baseline="0" dirty="0" smtClean="0"/>
              <a:t>With </a:t>
            </a:r>
            <a:r>
              <a:rPr lang="en-US" baseline="0" dirty="0" err="1" smtClean="0"/>
              <a:t>Xamarin.Forms</a:t>
            </a:r>
            <a:r>
              <a:rPr lang="en-US" baseline="0" dirty="0" smtClean="0"/>
              <a:t> you now have a nice Shared UI Code layer, but still access to platform APIs</a:t>
            </a:r>
          </a:p>
          <a:p>
            <a:endParaRPr lang="en-US" b="1" u="sng" dirty="0"/>
          </a:p>
        </p:txBody>
      </p:sp>
      <p:sp>
        <p:nvSpPr>
          <p:cNvPr id="4" name="Slide Number Placeholder 3"/>
          <p:cNvSpPr>
            <a:spLocks noGrp="1"/>
          </p:cNvSpPr>
          <p:nvPr>
            <p:ph type="sldNum" sz="quarter" idx="10"/>
          </p:nvPr>
        </p:nvSpPr>
        <p:spPr>
          <a:xfrm>
            <a:off x="3970938" y="8829967"/>
            <a:ext cx="3037840" cy="466433"/>
          </a:xfrm>
          <a:prstGeom prst="rect">
            <a:avLst/>
          </a:prstGeom>
        </p:spPr>
        <p:txBody>
          <a:bodyPr/>
          <a:lstStyle/>
          <a:p>
            <a:pPr defTabSz="914400"/>
            <a:fld id="{65097B6B-FF96-F443-AED4-FFB28983C4F8}" type="slidenum">
              <a:rPr lang="en-US" kern="0" smtClean="0">
                <a:solidFill>
                  <a:prstClr val="black"/>
                </a:solidFill>
                <a:ea typeface="Arial"/>
                <a:cs typeface="Arial"/>
                <a:sym typeface="Arial"/>
                <a:rtl val="0"/>
              </a:rPr>
              <a:pPr defTabSz="914400"/>
              <a:t>6</a:t>
            </a:fld>
            <a:endParaRPr lang="en-US" kern="0">
              <a:solidFill>
                <a:prstClr val="black"/>
              </a:solidFill>
              <a:ea typeface="Arial"/>
              <a:cs typeface="Arial"/>
              <a:sym typeface="Arial"/>
              <a:rtl val="0"/>
            </a:endParaRPr>
          </a:p>
        </p:txBody>
      </p:sp>
    </p:spTree>
    <p:extLst>
      <p:ext uri="{BB962C8B-B14F-4D97-AF65-F5344CB8AC3E}">
        <p14:creationId xmlns:p14="http://schemas.microsoft.com/office/powerpoint/2010/main" val="1454390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7</a:t>
            </a:fld>
            <a:endParaRPr lang="en-US">
              <a:solidFill>
                <a:prstClr val="black"/>
              </a:solidFill>
              <a:latin typeface="Calibri"/>
            </a:endParaRPr>
          </a:p>
        </p:txBody>
      </p:sp>
    </p:spTree>
    <p:extLst>
      <p:ext uri="{BB962C8B-B14F-4D97-AF65-F5344CB8AC3E}">
        <p14:creationId xmlns:p14="http://schemas.microsoft.com/office/powerpoint/2010/main" val="274913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10/18/17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984755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851401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3921" spc="-98" baseline="0">
                <a:solidFill>
                  <a:srgbClr val="0070C0"/>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1" r="68715" b="22665"/>
          <a:stretch/>
        </p:blipFill>
        <p:spPr>
          <a:xfrm>
            <a:off x="448212" y="6303543"/>
            <a:ext cx="1206015" cy="277334"/>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bwMode="black">
          <a:xfrm>
            <a:off x="450203" y="3083652"/>
            <a:ext cx="3227129" cy="692057"/>
          </a:xfrm>
          <a:prstGeom prst="rect">
            <a:avLst/>
          </a:prstGeom>
        </p:spPr>
      </p:pic>
      <p:pic>
        <p:nvPicPr>
          <p:cNvPr id="4" name="Picture 3"/>
          <p:cNvPicPr>
            <a:picLocks noChangeAspect="1"/>
          </p:cNvPicPr>
          <p:nvPr/>
        </p:nvPicPr>
        <p:blipFill>
          <a:blip r:embed="rId2"/>
          <a:stretch>
            <a:fillRect/>
          </a:stretch>
        </p:blipFill>
        <p:spPr bwMode="black">
          <a:xfrm>
            <a:off x="450203" y="3083652"/>
            <a:ext cx="3227129" cy="692057"/>
          </a:xfrm>
          <a:prstGeom prst="rect">
            <a:avLst/>
          </a:prstGeom>
        </p:spPr>
      </p:pic>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a:gradFill>
                  <a:gsLst>
                    <a:gs pos="0">
                      <a:srgbClr val="505050"/>
                    </a:gs>
                    <a:gs pos="100000">
                      <a:srgbClr val="505050"/>
                    </a:gs>
                  </a:gsLst>
                  <a:lin ang="5400000" scaled="0"/>
                </a:gradFill>
                <a:cs typeface="Segoe UI" pitchFamily="34" charset="0"/>
              </a:rPr>
              <a:t>© 2015 Microsoft Corporation. All rights reserved. </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lvl1pPr>
          </a:lstStyle>
          <a:p>
            <a:r>
              <a:rPr lang="en-US" smtClean="0"/>
              <a:t>Click to edit Master title style</a:t>
            </a:r>
            <a:endParaRPr lang="en-US"/>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bg1"/>
                </a:solidFill>
              </a:defRPr>
            </a:lvl1pPr>
            <a:lvl2pPr marL="27981" indent="0">
              <a:buNone/>
              <a:defRPr sz="1959"/>
            </a:lvl2pPr>
            <a:lvl3pPr marL="219185" indent="0">
              <a:buNone/>
              <a:defRPr sz="1959"/>
            </a:lvl3pPr>
            <a:lvl4pPr marL="466351" indent="0">
              <a:buNone/>
              <a:defRPr sz="1763"/>
            </a:lvl4pPr>
            <a:lvl5pPr marL="724400" indent="0">
              <a:buNone/>
              <a:defRPr sz="1763"/>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2"/>
          <p:cNvSpPr>
            <a:spLocks noGrp="1"/>
          </p:cNvSpPr>
          <p:nvPr>
            <p:ph type="ftr" sz="quarter" idx="11"/>
          </p:nvPr>
        </p:nvSpPr>
        <p:spPr>
          <a:xfrm>
            <a:off x="7807923" y="6301082"/>
            <a:ext cx="4114839" cy="364224"/>
          </a:xfrm>
          <a:prstGeom prst="rect">
            <a:avLst/>
          </a:prstGeom>
        </p:spPr>
        <p:txBody>
          <a:bodyPr/>
          <a:lstStyle>
            <a:lvl1pPr algn="r">
              <a:defRPr/>
            </a:lvl1pPr>
          </a:lstStyle>
          <a:p>
            <a:pPr defTabSz="914367"/>
            <a:r>
              <a:rPr lang="en-US">
                <a:gradFill>
                  <a:gsLst>
                    <a:gs pos="15854">
                      <a:srgbClr val="505050"/>
                    </a:gs>
                    <a:gs pos="46000">
                      <a:srgbClr val="505050"/>
                    </a:gs>
                  </a:gsLst>
                  <a:lin ang="5400000" scaled="0"/>
                </a:gradFill>
              </a:rPr>
              <a:t>Microsoft Confidential</a:t>
            </a:r>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Layout (1)">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ection Title (5)">
    <p:bg>
      <p:bgPr>
        <a:solidFill>
          <a:srgbClr val="0078D7"/>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74100" y="2954475"/>
            <a:ext cx="9007200" cy="940200"/>
          </a:xfrm>
          <a:prstGeom prst="rect">
            <a:avLst/>
          </a:prstGeom>
        </p:spPr>
        <p:txBody>
          <a:bodyPr lIns="91425" tIns="91425" rIns="91425" bIns="91425" anchor="ctr" anchorCtr="0"/>
          <a:lstStyle>
            <a:lvl1pPr lvl="0" rtl="0">
              <a:spcBef>
                <a:spcPts val="0"/>
              </a:spcBef>
              <a:buNone/>
              <a:defRPr>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r>
              <a:rPr lang="en-US" dirty="0" smtClean="0"/>
              <a:t>Click to edit Master title style</a:t>
            </a:r>
            <a:endParaRPr dirty="0"/>
          </a:p>
        </p:txBody>
      </p:sp>
      <p:sp>
        <p:nvSpPr>
          <p:cNvPr id="62" name="Shape 62"/>
          <p:cNvSpPr txBox="1">
            <a:spLocks noGrp="1"/>
          </p:cNvSpPr>
          <p:nvPr>
            <p:ph type="subTitle" idx="1"/>
          </p:nvPr>
        </p:nvSpPr>
        <p:spPr>
          <a:xfrm>
            <a:off x="374100" y="3935050"/>
            <a:ext cx="6820200" cy="940200"/>
          </a:xfrm>
          <a:prstGeom prst="rect">
            <a:avLst/>
          </a:prstGeom>
        </p:spPr>
        <p:txBody>
          <a:bodyPr lIns="91425" tIns="91425" rIns="91425" bIns="91425" anchor="t" anchorCtr="0"/>
          <a:lstStyle>
            <a:lvl1pPr lvl="0" rtl="0">
              <a:spcBef>
                <a:spcPts val="0"/>
              </a:spcBef>
              <a:buNone/>
              <a:defRPr>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r>
              <a:rPr lang="en-US" smtClean="0"/>
              <a:t>Click to edit Master subtitle style</a:t>
            </a:r>
            <a:endParaRPr/>
          </a:p>
        </p:txBody>
      </p:sp>
      <p:pic>
        <p:nvPicPr>
          <p:cNvPr id="5"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Tree>
    <p:extLst>
      <p:ext uri="{BB962C8B-B14F-4D97-AF65-F5344CB8AC3E}">
        <p14:creationId xmlns:p14="http://schemas.microsoft.com/office/powerpoint/2010/main" val="1926458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Section Title (5)">
    <p:bg>
      <p:bgPr>
        <a:solidFill>
          <a:srgbClr val="682979"/>
        </a:solidFill>
        <a:effectLst/>
      </p:bgPr>
    </p:bg>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74100" y="2954475"/>
            <a:ext cx="9007200" cy="940200"/>
          </a:xfrm>
          <a:prstGeom prst="rect">
            <a:avLst/>
          </a:prstGeom>
        </p:spPr>
        <p:txBody>
          <a:bodyPr lIns="91425" tIns="91425" rIns="91425" bIns="91425" anchor="ctr" anchorCtr="0"/>
          <a:lstStyle>
            <a:lvl1pPr lvl="0" rtl="0">
              <a:spcBef>
                <a:spcPts val="0"/>
              </a:spcBef>
              <a:buNone/>
              <a:defRPr>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r>
              <a:rPr lang="en-US" dirty="0" smtClean="0"/>
              <a:t>Click to edit Master title style</a:t>
            </a:r>
            <a:endParaRPr dirty="0"/>
          </a:p>
        </p:txBody>
      </p:sp>
      <p:sp>
        <p:nvSpPr>
          <p:cNvPr id="62" name="Shape 62"/>
          <p:cNvSpPr txBox="1">
            <a:spLocks noGrp="1"/>
          </p:cNvSpPr>
          <p:nvPr>
            <p:ph type="subTitle" idx="1"/>
          </p:nvPr>
        </p:nvSpPr>
        <p:spPr>
          <a:xfrm>
            <a:off x="374100" y="3935050"/>
            <a:ext cx="6820200" cy="940200"/>
          </a:xfrm>
          <a:prstGeom prst="rect">
            <a:avLst/>
          </a:prstGeom>
        </p:spPr>
        <p:txBody>
          <a:bodyPr lIns="91425" tIns="91425" rIns="91425" bIns="91425" anchor="t" anchorCtr="0"/>
          <a:lstStyle>
            <a:lvl1pPr lvl="0" rtl="0">
              <a:spcBef>
                <a:spcPts val="0"/>
              </a:spcBef>
              <a:buNone/>
              <a:defRPr>
                <a:solidFill>
                  <a:srgbClr val="FFFFFF"/>
                </a:solidFill>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r>
              <a:rPr lang="en-US" smtClean="0"/>
              <a:t>Click to edit Master subtitle style</a:t>
            </a:r>
            <a:endParaRPr/>
          </a:p>
        </p:txBody>
      </p:sp>
      <p:pic>
        <p:nvPicPr>
          <p:cNvPr id="5"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Slide (3)">
    <p:bg bwMode="auto">
      <p:bgPr>
        <a:solidFill>
          <a:srgbClr val="682A7A"/>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3" hasCustomPrompt="1"/>
          </p:nvPr>
        </p:nvSpPr>
        <p:spPr>
          <a:xfrm>
            <a:off x="241225" y="3905086"/>
            <a:ext cx="7482657" cy="1160110"/>
          </a:xfrm>
          <a:noFill/>
        </p:spPr>
        <p:txBody>
          <a:bodyPr wrap="square" lIns="182880" tIns="146304" rIns="182880" bIns="146304">
            <a:spAutoFit/>
          </a:bodyPr>
          <a:lstStyle>
            <a:lvl1pPr marL="0" indent="0">
              <a:spcBef>
                <a:spcPts val="0"/>
              </a:spcBef>
              <a:buNone/>
              <a:defRPr sz="3137" spc="0" baseline="0">
                <a:solidFill>
                  <a:schemeClr val="bg1"/>
                </a:soli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74" y="2808470"/>
            <a:ext cx="7470206" cy="861019"/>
          </a:xfrm>
          <a:noFill/>
        </p:spPr>
        <p:txBody>
          <a:bodyPr wrap="square" lIns="182880" tIns="146304" rIns="182880" bIns="146304">
            <a:spAutoFit/>
          </a:bodyPr>
          <a:lstStyle>
            <a:lvl1pPr marL="0" indent="0">
              <a:spcBef>
                <a:spcPts val="0"/>
              </a:spcBef>
              <a:buNone/>
              <a:defRPr sz="4117" spc="0" baseline="0">
                <a:solidFill>
                  <a:schemeClr val="bg1"/>
                </a:solidFill>
                <a:latin typeface="+mj-lt"/>
              </a:defRPr>
            </a:lvl1pPr>
          </a:lstStyle>
          <a:p>
            <a:pPr lvl="0"/>
            <a:r>
              <a:rPr lang="en-US" dirty="0"/>
              <a:t>Presentation Name</a:t>
            </a:r>
          </a:p>
        </p:txBody>
      </p:sp>
      <p:pic>
        <p:nvPicPr>
          <p:cNvPr id="6"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656" y="6086072"/>
            <a:ext cx="1344637" cy="288081"/>
          </a:xfrm>
          <a:prstGeom prst="rect">
            <a:avLst/>
          </a:prstGeom>
        </p:spPr>
      </p:pic>
    </p:spTree>
    <p:extLst>
      <p:ext uri="{BB962C8B-B14F-4D97-AF65-F5344CB8AC3E}">
        <p14:creationId xmlns:p14="http://schemas.microsoft.com/office/powerpoint/2010/main" val="20188662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Empty - Dark Background ">
    <p:spTree>
      <p:nvGrpSpPr>
        <p:cNvPr id="1" name=""/>
        <p:cNvGrpSpPr/>
        <p:nvPr/>
      </p:nvGrpSpPr>
      <p:grpSpPr>
        <a:xfrm>
          <a:off x="0" y="0"/>
          <a:ext cx="0" cy="0"/>
          <a:chOff x="0" y="0"/>
          <a:chExt cx="0" cy="0"/>
        </a:xfrm>
      </p:grpSpPr>
      <p:pic>
        <p:nvPicPr>
          <p:cNvPr id="3" name="Picture 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89" y="-8466"/>
            <a:ext cx="12210956" cy="6952421"/>
          </a:xfrm>
          <a:prstGeom prst="rect">
            <a:avLst/>
          </a:prstGeom>
        </p:spPr>
      </p:pic>
    </p:spTree>
    <p:extLst>
      <p:ext uri="{BB962C8B-B14F-4D97-AF65-F5344CB8AC3E}">
        <p14:creationId xmlns:p14="http://schemas.microsoft.com/office/powerpoint/2010/main" val="8959961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269239" y="1189177"/>
            <a:ext cx="11653523" cy="736317"/>
          </a:xfrm>
        </p:spPr>
        <p:txBody>
          <a:bodyPr/>
          <a:lstStyle>
            <a:lvl1pPr marL="0" indent="0">
              <a:buNone/>
              <a:defRPr>
                <a:solidFill>
                  <a:srgbClr val="0070C0"/>
                </a:solidFill>
              </a:defRPr>
            </a:lvl1pPr>
            <a:lvl2pPr marL="0" indent="0">
              <a:buFontTx/>
              <a:buNone/>
              <a:defRPr sz="1176"/>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r="68715" b="22665"/>
          <a:stretch/>
        </p:blipFill>
        <p:spPr>
          <a:xfrm>
            <a:off x="448212" y="6303543"/>
            <a:ext cx="1206015" cy="277334"/>
          </a:xfrm>
          <a:prstGeom prst="rect">
            <a:avLst/>
          </a:prstGeom>
        </p:spPr>
      </p:pic>
    </p:spTree>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smtClean="0"/>
              <a:t>Click to edit Master title style</a:t>
            </a:r>
            <a:endParaRPr lang="en-US"/>
          </a:p>
        </p:txBody>
      </p:sp>
      <p:sp>
        <p:nvSpPr>
          <p:cNvPr id="6" name="Text Placeholder 5"/>
          <p:cNvSpPr>
            <a:spLocks noGrp="1"/>
          </p:cNvSpPr>
          <p:nvPr>
            <p:ph type="body" sz="quarter" idx="10" hasCustomPrompt="1"/>
          </p:nvPr>
        </p:nvSpPr>
        <p:spPr>
          <a:xfrm>
            <a:off x="269239" y="1189177"/>
            <a:ext cx="11653523" cy="736317"/>
          </a:xfrm>
        </p:spPr>
        <p:txBody>
          <a:bodyPr/>
          <a:lstStyle>
            <a:lvl1pPr marL="0" indent="0">
              <a:buNone/>
              <a:defRPr>
                <a:solidFill>
                  <a:srgbClr val="0070C0"/>
                </a:solidFill>
              </a:defRPr>
            </a:lvl1pPr>
            <a:lvl2pPr marL="0" indent="0">
              <a:buFontTx/>
              <a:buNone/>
              <a:defRPr sz="1176"/>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r="68715" b="22665"/>
          <a:stretch/>
        </p:blipFill>
        <p:spPr>
          <a:xfrm>
            <a:off x="448212" y="6303543"/>
            <a:ext cx="1206015" cy="277334"/>
          </a:xfrm>
          <a:prstGeom prst="rect">
            <a:avLst/>
          </a:prstGeom>
        </p:spPr>
      </p:pic>
    </p:spTree>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736317"/>
          </a:xfrm>
        </p:spPr>
        <p:txBody>
          <a:bodyPr>
            <a:spAutoFit/>
          </a:bodyPr>
          <a:lstStyle>
            <a:lvl1pPr>
              <a:defRPr sz="1372">
                <a:solidFill>
                  <a:srgbClr val="0070C0"/>
                </a:solidFill>
              </a:defRPr>
            </a:lvl1pPr>
          </a:lstStyle>
          <a:p>
            <a:pPr lvl="0"/>
            <a:r>
              <a:rPr lang="en-US"/>
              <a:t>Click to edit Master text styles</a:t>
            </a:r>
          </a:p>
          <a:p>
            <a:pPr lvl="1"/>
            <a:r>
              <a:rPr lang="en-US"/>
              <a:t>Second level</a:t>
            </a:r>
          </a:p>
          <a:p>
            <a:pPr lvl="2"/>
            <a:r>
              <a:rPr lang="en-US"/>
              <a:t>Third level</a:t>
            </a:r>
          </a:p>
        </p:txBody>
      </p:sp>
      <p:sp>
        <p:nvSpPr>
          <p:cNvPr id="6" name="Title 5"/>
          <p:cNvSpPr>
            <a:spLocks noGrp="1"/>
          </p:cNvSpPr>
          <p:nvPr>
            <p:ph type="title"/>
          </p:nvPr>
        </p:nvSpPr>
        <p:spPr/>
        <p:txBody>
          <a:bodyPr/>
          <a:lstStyle>
            <a:lvl1pPr>
              <a:defRPr sz="3137">
                <a:solidFill>
                  <a:srgbClr val="0070C0"/>
                </a:solidFill>
              </a:defRPr>
            </a:lvl1pPr>
          </a:lstStyle>
          <a:p>
            <a:r>
              <a:rPr lang="en-US" smtClean="0"/>
              <a:t>Click to edit Master title style</a:t>
            </a:r>
            <a:endParaRPr lang="en-US"/>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r="68715" b="22665"/>
          <a:stretch/>
        </p:blipFill>
        <p:spPr>
          <a:xfrm>
            <a:off x="448212" y="6303543"/>
            <a:ext cx="1206015" cy="277334"/>
          </a:xfrm>
          <a:prstGeom prst="rect">
            <a:avLst/>
          </a:prstGeom>
        </p:spPr>
      </p:pic>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69239" y="1189177"/>
            <a:ext cx="11653523" cy="736317"/>
          </a:xfrm>
        </p:spPr>
        <p:txBody>
          <a:bodyPr>
            <a:spAutoFit/>
          </a:bodyPr>
          <a:lstStyle>
            <a:lvl1pPr>
              <a:defRPr sz="1372">
                <a:solidFill>
                  <a:srgbClr val="0070C0"/>
                </a:solidFill>
              </a:defRPr>
            </a:lvl1pPr>
          </a:lstStyle>
          <a:p>
            <a:pPr lvl="0"/>
            <a:r>
              <a:rPr lang="en-US"/>
              <a:t>Click to edit Master text styles</a:t>
            </a:r>
          </a:p>
          <a:p>
            <a:pPr lvl="1"/>
            <a:r>
              <a:rPr lang="en-US"/>
              <a:t>Second level</a:t>
            </a:r>
          </a:p>
          <a:p>
            <a:pPr lvl="2"/>
            <a:r>
              <a:rPr lang="en-US"/>
              <a:t>Third level</a:t>
            </a:r>
          </a:p>
        </p:txBody>
      </p:sp>
      <p:sp>
        <p:nvSpPr>
          <p:cNvPr id="6" name="Title 5"/>
          <p:cNvSpPr>
            <a:spLocks noGrp="1"/>
          </p:cNvSpPr>
          <p:nvPr>
            <p:ph type="title"/>
          </p:nvPr>
        </p:nvSpPr>
        <p:spPr/>
        <p:txBody>
          <a:bodyPr/>
          <a:lstStyle>
            <a:lvl1pPr>
              <a:defRPr>
                <a:solidFill>
                  <a:srgbClr val="0070C0"/>
                </a:solidFill>
              </a:defRPr>
            </a:lvl1pPr>
          </a:lstStyle>
          <a:p>
            <a:r>
              <a:rPr lang="en-US" smtClean="0"/>
              <a:t>Click to edit Master title style</a:t>
            </a:r>
            <a:endParaRPr lang="en-US"/>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70633" b="7201"/>
          <a:stretch/>
        </p:blipFill>
        <p:spPr>
          <a:xfrm>
            <a:off x="448213" y="6303543"/>
            <a:ext cx="1132083" cy="332790"/>
          </a:xfrm>
          <a:prstGeom prst="rect">
            <a:avLst/>
          </a:prstGeom>
        </p:spPr>
      </p:pic>
    </p:spTree>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0C0"/>
                </a:solidFill>
              </a:defRPr>
            </a:lvl1pPr>
          </a:lstStyle>
          <a:p>
            <a:r>
              <a:rPr lang="en-US" smtClean="0"/>
              <a:t>Click to edit Master title style</a:t>
            </a:r>
            <a:endParaRPr lang="en-US"/>
          </a:p>
        </p:txBody>
      </p:sp>
      <p:sp>
        <p:nvSpPr>
          <p:cNvPr id="4" name="Text Placeholder 3"/>
          <p:cNvSpPr>
            <a:spLocks noGrp="1"/>
          </p:cNvSpPr>
          <p:nvPr>
            <p:ph type="body" sz="quarter" idx="10" hasCustomPrompt="1"/>
          </p:nvPr>
        </p:nvSpPr>
        <p:spPr>
          <a:xfrm>
            <a:off x="269241" y="1189176"/>
            <a:ext cx="5378548" cy="736317"/>
          </a:xfrm>
        </p:spPr>
        <p:txBody>
          <a:bodyPr wrap="square">
            <a:spAutoFit/>
          </a:bodyPr>
          <a:lstStyle>
            <a:lvl1pPr marL="0" indent="0">
              <a:spcBef>
                <a:spcPts val="1200"/>
              </a:spcBef>
              <a:buClr>
                <a:schemeClr val="tx1"/>
              </a:buClr>
              <a:buFont typeface="Wingdings" pitchFamily="2" charset="2"/>
              <a:buNone/>
              <a:defRPr sz="1372">
                <a:solidFill>
                  <a:srgbClr val="0070C0"/>
                </a:solidFill>
              </a:defRPr>
            </a:lvl1pPr>
            <a:lvl2pPr marL="0" indent="0">
              <a:buNone/>
              <a:defRPr sz="1176"/>
            </a:lvl2pPr>
            <a:lvl3pPr marL="227209" indent="0">
              <a:buNone/>
              <a:tabLst/>
              <a:defRPr sz="980"/>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1" hasCustomPrompt="1"/>
          </p:nvPr>
        </p:nvSpPr>
        <p:spPr>
          <a:xfrm>
            <a:off x="6544214" y="1189176"/>
            <a:ext cx="5378548" cy="736317"/>
          </a:xfrm>
        </p:spPr>
        <p:txBody>
          <a:bodyPr wrap="square">
            <a:spAutoFit/>
          </a:bodyPr>
          <a:lstStyle>
            <a:lvl1pPr marL="0" indent="0">
              <a:spcBef>
                <a:spcPts val="1200"/>
              </a:spcBef>
              <a:buClr>
                <a:schemeClr val="tx1"/>
              </a:buClr>
              <a:buFont typeface="Wingdings" pitchFamily="2" charset="2"/>
              <a:buNone/>
              <a:defRPr sz="1372">
                <a:solidFill>
                  <a:srgbClr val="0070C0"/>
                </a:solidFill>
              </a:defRPr>
            </a:lvl1pPr>
            <a:lvl2pPr marL="0" indent="0">
              <a:buNone/>
              <a:defRPr sz="1176"/>
            </a:lvl2pPr>
            <a:lvl3pPr marL="227209" indent="0">
              <a:buNone/>
              <a:tabLst/>
              <a:defRPr sz="980"/>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 r="70873" b="9779"/>
          <a:stretch/>
        </p:blipFill>
        <p:spPr>
          <a:xfrm>
            <a:off x="448213" y="6303543"/>
            <a:ext cx="1122842" cy="323548"/>
          </a:xfrm>
          <a:prstGeom prst="rect">
            <a:avLst/>
          </a:prstGeom>
        </p:spPr>
      </p:pic>
    </p:spTree>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hasCustomPrompt="1"/>
          </p:nvPr>
        </p:nvSpPr>
        <p:spPr>
          <a:xfrm>
            <a:off x="269241" y="1189176"/>
            <a:ext cx="5378548" cy="736317"/>
          </a:xfrm>
        </p:spPr>
        <p:txBody>
          <a:bodyPr wrap="square">
            <a:spAutoFit/>
          </a:bodyPr>
          <a:lstStyle>
            <a:lvl1pPr marL="0" indent="0">
              <a:spcBef>
                <a:spcPts val="1200"/>
              </a:spcBef>
              <a:buClr>
                <a:schemeClr val="tx1"/>
              </a:buClr>
              <a:buFont typeface="Wingdings" pitchFamily="2" charset="2"/>
              <a:buNone/>
              <a:defRPr sz="1372"/>
            </a:lvl1pPr>
            <a:lvl2pPr marL="0" indent="0">
              <a:buNone/>
              <a:defRPr sz="1176"/>
            </a:lvl2pPr>
            <a:lvl3pPr marL="227209" indent="0">
              <a:buNone/>
              <a:tabLst/>
              <a:defRPr sz="980"/>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p:txBody>
      </p:sp>
      <p:sp>
        <p:nvSpPr>
          <p:cNvPr id="5" name="Text Placeholder 3"/>
          <p:cNvSpPr>
            <a:spLocks noGrp="1"/>
          </p:cNvSpPr>
          <p:nvPr>
            <p:ph type="body" sz="quarter" idx="11" hasCustomPrompt="1"/>
          </p:nvPr>
        </p:nvSpPr>
        <p:spPr>
          <a:xfrm>
            <a:off x="6544214" y="1189176"/>
            <a:ext cx="5378548" cy="736317"/>
          </a:xfrm>
        </p:spPr>
        <p:txBody>
          <a:bodyPr wrap="square">
            <a:spAutoFit/>
          </a:bodyPr>
          <a:lstStyle>
            <a:lvl1pPr marL="0" indent="0">
              <a:spcBef>
                <a:spcPts val="1200"/>
              </a:spcBef>
              <a:buClr>
                <a:schemeClr val="tx1"/>
              </a:buClr>
              <a:buFont typeface="Wingdings" pitchFamily="2" charset="2"/>
              <a:buNone/>
              <a:defRPr sz="1372"/>
            </a:lvl1pPr>
            <a:lvl2pPr marL="0" indent="0">
              <a:buNone/>
              <a:defRPr sz="1176"/>
            </a:lvl2pPr>
            <a:lvl3pPr marL="227209" indent="0">
              <a:buNone/>
              <a:tabLst/>
              <a:defRPr sz="980"/>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p:txBody>
      </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t="-1" r="68715" b="22665"/>
          <a:stretch/>
        </p:blipFill>
        <p:spPr>
          <a:xfrm>
            <a:off x="448212" y="6303543"/>
            <a:ext cx="1206015" cy="277334"/>
          </a:xfrm>
          <a:prstGeom prst="rect">
            <a:avLst/>
          </a:prstGeom>
        </p:spPr>
      </p:pic>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hidden="1"/>
          <p:cNvSpPr/>
          <p:nvPr/>
        </p:nvSpPr>
        <p:spPr bwMode="gray">
          <a:xfrm>
            <a:off x="0" y="2"/>
            <a:ext cx="12191377" cy="68964"/>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r="74229" b="9779"/>
          <a:stretch/>
        </p:blipFill>
        <p:spPr>
          <a:xfrm>
            <a:off x="448213" y="6303543"/>
            <a:ext cx="993460" cy="323548"/>
          </a:xfrm>
          <a:prstGeom prst="rect">
            <a:avLst/>
          </a:prstGeom>
        </p:spPr>
      </p:pic>
    </p:spTree>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hidden="1"/>
          <p:cNvSpPr/>
          <p:nvPr/>
        </p:nvSpPr>
        <p:spPr bwMode="gray">
          <a:xfrm>
            <a:off x="0" y="2"/>
            <a:ext cx="12191377" cy="68964"/>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sz="1765">
              <a:solidFill>
                <a:srgbClr val="FFFFFF"/>
              </a:solidFill>
            </a:endParaRPr>
          </a:p>
        </p:txBody>
      </p:sp>
    </p:spTree>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a:p>
        </p:txBody>
      </p:sp>
      <p:sp>
        <p:nvSpPr>
          <p:cNvPr id="4" name="Text Placeholder 3"/>
          <p:cNvSpPr>
            <a:spLocks noGrp="1"/>
          </p:cNvSpPr>
          <p:nvPr>
            <p:ph type="body" idx="1"/>
          </p:nvPr>
        </p:nvSpPr>
        <p:spPr>
          <a:xfrm>
            <a:off x="269241" y="1254980"/>
            <a:ext cx="11653521" cy="73631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p:txBody>
      </p:sp>
      <p:pic>
        <p:nvPicPr>
          <p:cNvPr id="7" name="Picture 6"/>
          <p:cNvPicPr>
            <a:picLocks noChangeAspect="1"/>
          </p:cNvPicPr>
          <p:nvPr/>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31340131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931" r:id="rId9"/>
    <p:sldLayoutId id="2147483837" r:id="rId10"/>
    <p:sldLayoutId id="2147483838" r:id="rId11"/>
    <p:sldLayoutId id="2147483839" r:id="rId12"/>
    <p:sldLayoutId id="2147483930" r:id="rId13"/>
    <p:sldLayoutId id="2147483934" r:id="rId14"/>
    <p:sldLayoutId id="2147483932" r:id="rId15"/>
    <p:sldLayoutId id="2147483933" r:id="rId16"/>
  </p:sldLayoutIdLst>
  <p:transition>
    <p:fade/>
  </p:transition>
  <p:hf hdr="0" dt="0"/>
  <p:txStyles>
    <p:titleStyle>
      <a:lvl1pPr algn="l" defTabSz="914367" rtl="0" eaLnBrk="1" latinLnBrk="0" hangingPunct="1">
        <a:lnSpc>
          <a:spcPct val="90000"/>
        </a:lnSpc>
        <a:spcBef>
          <a:spcPct val="0"/>
        </a:spcBef>
        <a:buNone/>
        <a:defRPr lang="en-US" sz="3137" b="0" kern="1200" cap="none" spc="-100" baseline="0" dirty="0" smtClean="0">
          <a:ln w="3175">
            <a:noFill/>
          </a:ln>
          <a:solidFill>
            <a:srgbClr val="0070C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72" kern="1200" spc="0" baseline="0">
          <a:solidFill>
            <a:srgbClr val="0070C0"/>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76" kern="1200" spc="0" baseline="0">
          <a:gradFill>
            <a:gsLst>
              <a:gs pos="1250">
                <a:schemeClr val="tx1"/>
              </a:gs>
              <a:gs pos="100000">
                <a:schemeClr val="tx1"/>
              </a:gs>
            </a:gsLst>
            <a:lin ang="5400000" scaled="0"/>
          </a:gra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98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emf"/><Relationship Id="rId13" Type="http://schemas.openxmlformats.org/officeDocument/2006/relationships/image" Target="../media/image16.png"/><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em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tiff"/><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5" Type="http://schemas.openxmlformats.org/officeDocument/2006/relationships/image" Target="../media/image44.emf"/><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emf"/><Relationship Id="rId13" Type="http://schemas.openxmlformats.org/officeDocument/2006/relationships/image" Target="../media/image16.png"/><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em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tiff"/><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tiff"/></Relationships>
</file>

<file path=ppt/slides/_rels/slide3.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7" Type="http://schemas.openxmlformats.org/officeDocument/2006/relationships/image" Target="../media/image21.tiff"/><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microsoft.com/office/2007/relationships/hdphoto" Target="../media/hdphoto1.wdp"/><Relationship Id="rId7" Type="http://schemas.openxmlformats.org/officeDocument/2006/relationships/image" Target="../media/image36.png"/><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 Id="rId3"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Shape 85"/>
          <p:cNvSpPr txBox="1">
            <a:spLocks noGrp="1"/>
          </p:cNvSpPr>
          <p:nvPr>
            <p:ph type="body" sz="quarter" idx="13"/>
          </p:nvPr>
        </p:nvSpPr>
        <p:spPr>
          <a:xfrm>
            <a:off x="241225" y="3905086"/>
            <a:ext cx="10594941" cy="1160110"/>
          </a:xfrm>
          <a:prstGeom prst="rect">
            <a:avLst/>
          </a:prstGeom>
        </p:spPr>
        <p:txBody>
          <a:bodyPr lIns="91425" tIns="91425" rIns="91425" bIns="91425" anchor="t" anchorCtr="0">
            <a:noAutofit/>
          </a:bodyPr>
          <a:lstStyle/>
          <a:p>
            <a:pPr lvl="0">
              <a:spcBef>
                <a:spcPts val="0"/>
              </a:spcBef>
              <a:buNone/>
            </a:pPr>
            <a:r>
              <a:rPr lang="en-US" dirty="0" smtClean="0">
                <a:solidFill>
                  <a:schemeClr val="bg1"/>
                </a:solidFill>
              </a:rPr>
              <a:t>Michael Watson</a:t>
            </a:r>
          </a:p>
          <a:p>
            <a:pPr lvl="0">
              <a:spcBef>
                <a:spcPts val="0"/>
              </a:spcBef>
              <a:buNone/>
            </a:pPr>
            <a:r>
              <a:rPr lang="en-US" dirty="0" smtClean="0"/>
              <a:t>Global Black Belt Modern App TSP (aka: the Xamarin guy)</a:t>
            </a:r>
          </a:p>
        </p:txBody>
      </p:sp>
      <p:sp>
        <p:nvSpPr>
          <p:cNvPr id="2" name="Text Placeholder 1"/>
          <p:cNvSpPr>
            <a:spLocks noGrp="1"/>
          </p:cNvSpPr>
          <p:nvPr>
            <p:ph type="body" sz="quarter" idx="14"/>
          </p:nvPr>
        </p:nvSpPr>
        <p:spPr>
          <a:xfrm>
            <a:off x="203874" y="2808470"/>
            <a:ext cx="9681998" cy="1435906"/>
          </a:xfrm>
        </p:spPr>
        <p:txBody>
          <a:bodyPr/>
          <a:lstStyle/>
          <a:p>
            <a:r>
              <a:rPr lang="en-US" dirty="0" smtClean="0">
                <a:solidFill>
                  <a:schemeClr val="bg1"/>
                </a:solidFill>
              </a:rPr>
              <a:t>Modern Mobile App Development</a:t>
            </a:r>
            <a:endParaRPr lang="en-US"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26"/>
          <p:cNvSpPr>
            <a:spLocks noEditPoints="1"/>
          </p:cNvSpPr>
          <p:nvPr/>
        </p:nvSpPr>
        <p:spPr bwMode="auto">
          <a:xfrm>
            <a:off x="729481" y="5473284"/>
            <a:ext cx="265113" cy="22860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defTabSz="932218"/>
            <a:endParaRPr lang="en-US">
              <a:solidFill>
                <a:srgbClr val="FFFFFF"/>
              </a:solidFill>
            </a:endParaRPr>
          </a:p>
        </p:txBody>
      </p:sp>
      <p:sp>
        <p:nvSpPr>
          <p:cNvPr id="2" name="Title 1"/>
          <p:cNvSpPr>
            <a:spLocks noGrp="1"/>
          </p:cNvSpPr>
          <p:nvPr>
            <p:ph type="title"/>
          </p:nvPr>
        </p:nvSpPr>
        <p:spPr/>
        <p:txBody>
          <a:bodyPr/>
          <a:lstStyle/>
          <a:p>
            <a:r>
              <a:rPr lang="de-DE" dirty="0" smtClean="0">
                <a:latin typeface="+mj-lt"/>
              </a:rPr>
              <a:t>Mobile </a:t>
            </a:r>
            <a:r>
              <a:rPr lang="de-DE" dirty="0" err="1" smtClean="0">
                <a:latin typeface="+mj-lt"/>
              </a:rPr>
              <a:t>DevOps</a:t>
            </a:r>
            <a:r>
              <a:rPr lang="de-DE" dirty="0" smtClean="0">
                <a:latin typeface="+mj-lt"/>
              </a:rPr>
              <a:t> Comp</a:t>
            </a:r>
            <a:r>
              <a:rPr lang="de-DE" dirty="0" smtClean="0"/>
              <a:t>onents</a:t>
            </a:r>
            <a:endParaRPr lang="de-DE" dirty="0">
              <a:latin typeface="+mj-lt"/>
            </a:endParaRPr>
          </a:p>
        </p:txBody>
      </p:sp>
      <p:sp>
        <p:nvSpPr>
          <p:cNvPr id="4" name="Right Arrow 3"/>
          <p:cNvSpPr/>
          <p:nvPr/>
        </p:nvSpPr>
        <p:spPr>
          <a:xfrm rot="16200000">
            <a:off x="1520855" y="4169698"/>
            <a:ext cx="1702641" cy="28233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00B0F0"/>
              </a:solidFill>
            </a:endParaRPr>
          </a:p>
        </p:txBody>
      </p:sp>
      <p:sp>
        <p:nvSpPr>
          <p:cNvPr id="5" name="Bent Arrow 4"/>
          <p:cNvSpPr/>
          <p:nvPr/>
        </p:nvSpPr>
        <p:spPr>
          <a:xfrm rot="10800000">
            <a:off x="2962333" y="3274375"/>
            <a:ext cx="6767966" cy="2356609"/>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00B0F0"/>
              </a:solidFill>
            </a:endParaRPr>
          </a:p>
        </p:txBody>
      </p:sp>
      <p:sp>
        <p:nvSpPr>
          <p:cNvPr id="6" name="Rounded Rectangle 5"/>
          <p:cNvSpPr/>
          <p:nvPr/>
        </p:nvSpPr>
        <p:spPr bwMode="auto">
          <a:xfrm>
            <a:off x="2018350" y="4121184"/>
            <a:ext cx="707653" cy="70765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1192662" y="4121184"/>
            <a:ext cx="707653" cy="70765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a:xfrm rot="16200000">
            <a:off x="695166" y="4169698"/>
            <a:ext cx="1702641" cy="28233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00B0F0"/>
              </a:solidFill>
            </a:endParaRPr>
          </a:p>
        </p:txBody>
      </p:sp>
      <p:sp>
        <p:nvSpPr>
          <p:cNvPr id="9" name="Right Arrow 8"/>
          <p:cNvSpPr/>
          <p:nvPr/>
        </p:nvSpPr>
        <p:spPr>
          <a:xfrm>
            <a:off x="2831365" y="2088126"/>
            <a:ext cx="1737882" cy="1021594"/>
          </a:xfrm>
          <a:prstGeom prst="rightArrow">
            <a:avLst>
              <a:gd name="adj1" fmla="val 50000"/>
              <a:gd name="adj2" fmla="val 73537"/>
            </a:avLst>
          </a:prstGeom>
          <a:solidFill>
            <a:srgbClr val="00B0F0"/>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10" name="Right Arrow 9"/>
          <p:cNvSpPr/>
          <p:nvPr/>
        </p:nvSpPr>
        <p:spPr>
          <a:xfrm>
            <a:off x="5243715" y="2088126"/>
            <a:ext cx="1775449" cy="1021594"/>
          </a:xfrm>
          <a:prstGeom prst="rightArrow">
            <a:avLst>
              <a:gd name="adj1" fmla="val 50000"/>
              <a:gd name="adj2" fmla="val 73537"/>
            </a:avLst>
          </a:prstGeom>
          <a:solidFill>
            <a:srgbClr val="00B0F0"/>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11" name="Right Arrow 10"/>
          <p:cNvSpPr/>
          <p:nvPr/>
        </p:nvSpPr>
        <p:spPr>
          <a:xfrm>
            <a:off x="7642345" y="2088126"/>
            <a:ext cx="1106071" cy="1021594"/>
          </a:xfrm>
          <a:prstGeom prst="rightArrow">
            <a:avLst>
              <a:gd name="adj1" fmla="val 50000"/>
              <a:gd name="adj2" fmla="val 73537"/>
            </a:avLst>
          </a:prstGeom>
          <a:solidFill>
            <a:srgbClr val="00B0F0"/>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12" name="TextBox 11"/>
          <p:cNvSpPr txBox="1"/>
          <p:nvPr/>
        </p:nvSpPr>
        <p:spPr>
          <a:xfrm>
            <a:off x="882457" y="1303159"/>
            <a:ext cx="1599973" cy="380946"/>
          </a:xfrm>
          <a:prstGeom prst="rect">
            <a:avLst/>
          </a:prstGeom>
        </p:spPr>
        <p:txBody>
          <a:bodyPr vert="horz" wrap="square" lIns="91427" tIns="91427" rIns="91427" bIns="91427" rtlCol="0" anchor="ctr">
            <a:noAutofit/>
          </a:bodyPr>
          <a:lstStyle/>
          <a:p>
            <a:pPr marL="233318" indent="-233318" defTabSz="914225"/>
            <a:r>
              <a:rPr lang="en-US" sz="1568" dirty="0">
                <a:solidFill>
                  <a:srgbClr val="00B0F0"/>
                </a:solidFill>
                <a:latin typeface="Segoe UI Light"/>
                <a:ea typeface="Segoe UI" pitchFamily="34" charset="0"/>
                <a:cs typeface="Segoe UI" pitchFamily="34" charset="0"/>
              </a:rPr>
              <a:t>Code Repository</a:t>
            </a:r>
          </a:p>
        </p:txBody>
      </p:sp>
      <p:sp>
        <p:nvSpPr>
          <p:cNvPr id="13" name="TextBox 12"/>
          <p:cNvSpPr txBox="1"/>
          <p:nvPr/>
        </p:nvSpPr>
        <p:spPr>
          <a:xfrm>
            <a:off x="2756008" y="4121184"/>
            <a:ext cx="1676162" cy="707652"/>
          </a:xfrm>
          <a:prstGeom prst="rect">
            <a:avLst/>
          </a:prstGeom>
        </p:spPr>
        <p:txBody>
          <a:bodyPr vert="horz" wrap="square" lIns="91427" tIns="91427" rIns="91427" bIns="91427" rtlCol="0" anchor="ctr">
            <a:noAutofit/>
          </a:bodyPr>
          <a:lstStyle/>
          <a:p>
            <a:pPr defTabSz="914225"/>
            <a:r>
              <a:rPr lang="en-US" sz="1961" dirty="0">
                <a:solidFill>
                  <a:srgbClr val="00B0F0"/>
                </a:solidFill>
                <a:latin typeface="Segoe UI Light"/>
                <a:ea typeface="Segoe UI" pitchFamily="34" charset="0"/>
                <a:cs typeface="Segoe UI" pitchFamily="34" charset="0"/>
              </a:rPr>
              <a:t>Backlog</a:t>
            </a:r>
          </a:p>
        </p:txBody>
      </p:sp>
      <p:sp>
        <p:nvSpPr>
          <p:cNvPr id="14" name="TextBox 13"/>
          <p:cNvSpPr txBox="1"/>
          <p:nvPr/>
        </p:nvSpPr>
        <p:spPr>
          <a:xfrm>
            <a:off x="3643117" y="1303159"/>
            <a:ext cx="1599973" cy="380946"/>
          </a:xfrm>
          <a:prstGeom prst="rect">
            <a:avLst/>
          </a:prstGeom>
        </p:spPr>
        <p:txBody>
          <a:bodyPr vert="horz" wrap="square" lIns="91427" tIns="91427" rIns="91427" bIns="91427" rtlCol="0" anchor="ctr">
            <a:noAutofit/>
          </a:bodyPr>
          <a:lstStyle/>
          <a:p>
            <a:pPr marL="233318" indent="-233318" algn="ctr" defTabSz="914225"/>
            <a:r>
              <a:rPr lang="en-US" sz="1568" dirty="0">
                <a:solidFill>
                  <a:srgbClr val="00B0F0"/>
                </a:solidFill>
                <a:latin typeface="Segoe UI Light"/>
                <a:ea typeface="Segoe UI" pitchFamily="34" charset="0"/>
                <a:cs typeface="Segoe UI" pitchFamily="34" charset="0"/>
              </a:rPr>
              <a:t>Build + Deploy</a:t>
            </a:r>
          </a:p>
        </p:txBody>
      </p:sp>
      <p:sp>
        <p:nvSpPr>
          <p:cNvPr id="15" name="TextBox 14"/>
          <p:cNvSpPr txBox="1"/>
          <p:nvPr/>
        </p:nvSpPr>
        <p:spPr>
          <a:xfrm>
            <a:off x="3262671" y="5528264"/>
            <a:ext cx="3365708" cy="380946"/>
          </a:xfrm>
          <a:prstGeom prst="rect">
            <a:avLst/>
          </a:prstGeom>
        </p:spPr>
        <p:txBody>
          <a:bodyPr vert="horz" wrap="square" lIns="91427" tIns="91427" rIns="91427" bIns="91427" rtlCol="0" anchor="ctr">
            <a:noAutofit/>
          </a:bodyPr>
          <a:lstStyle/>
          <a:p>
            <a:pPr algn="ctr" defTabSz="914225"/>
            <a:r>
              <a:rPr lang="en-US" sz="1961" dirty="0">
                <a:solidFill>
                  <a:srgbClr val="00B0F0"/>
                </a:solidFill>
                <a:latin typeface="Segoe UI Light"/>
                <a:ea typeface="Segoe UI" pitchFamily="34" charset="0"/>
                <a:cs typeface="Segoe UI" pitchFamily="34" charset="0"/>
              </a:rPr>
              <a:t>Monitor and improve</a:t>
            </a:r>
          </a:p>
        </p:txBody>
      </p:sp>
      <p:sp>
        <p:nvSpPr>
          <p:cNvPr id="16" name="Rounded Rectangle 15"/>
          <p:cNvSpPr/>
          <p:nvPr/>
        </p:nvSpPr>
        <p:spPr>
          <a:xfrm>
            <a:off x="568047" y="1859556"/>
            <a:ext cx="2251809" cy="1599973"/>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pic>
        <p:nvPicPr>
          <p:cNvPr id="17" name="Picture 16"/>
          <p:cNvPicPr>
            <a:picLocks noChangeAspect="1"/>
          </p:cNvPicPr>
          <p:nvPr/>
        </p:nvPicPr>
        <p:blipFill>
          <a:blip r:embed="rId3"/>
          <a:stretch>
            <a:fillRect/>
          </a:stretch>
        </p:blipFill>
        <p:spPr>
          <a:xfrm>
            <a:off x="1270557" y="4169316"/>
            <a:ext cx="553977" cy="579743"/>
          </a:xfrm>
          <a:prstGeom prst="rect">
            <a:avLst/>
          </a:prstGeom>
        </p:spPr>
      </p:pic>
      <p:sp>
        <p:nvSpPr>
          <p:cNvPr id="18" name="Rounded Rectangle 17"/>
          <p:cNvSpPr/>
          <p:nvPr/>
        </p:nvSpPr>
        <p:spPr>
          <a:xfrm>
            <a:off x="3643117" y="1859556"/>
            <a:ext cx="1599973" cy="1599973"/>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pic>
        <p:nvPicPr>
          <p:cNvPr id="19" name="Picture 18"/>
          <p:cNvPicPr>
            <a:picLocks noChangeAspect="1"/>
          </p:cNvPicPr>
          <p:nvPr/>
        </p:nvPicPr>
        <p:blipFill>
          <a:blip r:embed="rId3"/>
          <a:stretch>
            <a:fillRect/>
          </a:stretch>
        </p:blipFill>
        <p:spPr>
          <a:xfrm>
            <a:off x="2101149" y="4169316"/>
            <a:ext cx="553977" cy="579743"/>
          </a:xfrm>
          <a:prstGeom prst="rect">
            <a:avLst/>
          </a:prstGeom>
        </p:spPr>
      </p:pic>
      <p:sp>
        <p:nvSpPr>
          <p:cNvPr id="25" name="TextBox 24"/>
          <p:cNvSpPr txBox="1"/>
          <p:nvPr/>
        </p:nvSpPr>
        <p:spPr>
          <a:xfrm>
            <a:off x="5873462" y="1303159"/>
            <a:ext cx="1965489" cy="380946"/>
          </a:xfrm>
          <a:prstGeom prst="rect">
            <a:avLst/>
          </a:prstGeom>
        </p:spPr>
        <p:txBody>
          <a:bodyPr vert="horz" wrap="square" lIns="91427" tIns="91427" rIns="91427" bIns="91427" rtlCol="0" anchor="ctr">
            <a:noAutofit/>
          </a:bodyPr>
          <a:lstStyle/>
          <a:p>
            <a:pPr marL="233318" indent="-233318" algn="ctr" defTabSz="914225"/>
            <a:r>
              <a:rPr lang="en-US" sz="1568" dirty="0">
                <a:solidFill>
                  <a:srgbClr val="00B0F0"/>
                </a:solidFill>
                <a:latin typeface="Segoe UI Light"/>
                <a:ea typeface="Segoe UI" pitchFamily="34" charset="0"/>
                <a:cs typeface="Segoe UI" pitchFamily="34" charset="0"/>
              </a:rPr>
              <a:t>App Testing</a:t>
            </a:r>
          </a:p>
        </p:txBody>
      </p:sp>
      <p:sp>
        <p:nvSpPr>
          <p:cNvPr id="26" name="Rounded Rectangle 25"/>
          <p:cNvSpPr/>
          <p:nvPr/>
        </p:nvSpPr>
        <p:spPr>
          <a:xfrm>
            <a:off x="6086305" y="1859556"/>
            <a:ext cx="1599973" cy="1599973"/>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27" name="TextBox 26"/>
          <p:cNvSpPr txBox="1"/>
          <p:nvPr/>
        </p:nvSpPr>
        <p:spPr>
          <a:xfrm>
            <a:off x="8825480" y="1303159"/>
            <a:ext cx="1599973" cy="380946"/>
          </a:xfrm>
          <a:prstGeom prst="rect">
            <a:avLst/>
          </a:prstGeom>
        </p:spPr>
        <p:txBody>
          <a:bodyPr vert="horz" wrap="square" lIns="91427" tIns="91427" rIns="91427" bIns="91427" rtlCol="0" anchor="ctr">
            <a:noAutofit/>
          </a:bodyPr>
          <a:lstStyle/>
          <a:p>
            <a:pPr marL="233318" indent="-233318" algn="ctr" defTabSz="914225"/>
            <a:r>
              <a:rPr lang="en-US" sz="1568" dirty="0">
                <a:solidFill>
                  <a:srgbClr val="00B0F0"/>
                </a:solidFill>
                <a:latin typeface="Segoe UI Light"/>
                <a:ea typeface="Segoe UI" pitchFamily="34" charset="0"/>
                <a:cs typeface="Segoe UI" pitchFamily="34" charset="0"/>
              </a:rPr>
              <a:t>Beta Testing</a:t>
            </a:r>
          </a:p>
        </p:txBody>
      </p:sp>
      <p:sp>
        <p:nvSpPr>
          <p:cNvPr id="28" name="Rounded Rectangle 27"/>
          <p:cNvSpPr/>
          <p:nvPr/>
        </p:nvSpPr>
        <p:spPr>
          <a:xfrm>
            <a:off x="8825479" y="1859556"/>
            <a:ext cx="1599973" cy="1599973"/>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47" name="Freeform 5"/>
          <p:cNvSpPr>
            <a:spLocks/>
          </p:cNvSpPr>
          <p:nvPr/>
        </p:nvSpPr>
        <p:spPr bwMode="auto">
          <a:xfrm>
            <a:off x="568047" y="6673349"/>
            <a:ext cx="2746858" cy="166523"/>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48" name="Freeform 7"/>
          <p:cNvSpPr>
            <a:spLocks/>
          </p:cNvSpPr>
          <p:nvPr/>
        </p:nvSpPr>
        <p:spPr bwMode="auto">
          <a:xfrm>
            <a:off x="658312" y="5857851"/>
            <a:ext cx="883974" cy="877749"/>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49" name="Freeform 8"/>
          <p:cNvSpPr>
            <a:spLocks/>
          </p:cNvSpPr>
          <p:nvPr/>
        </p:nvSpPr>
        <p:spPr bwMode="auto">
          <a:xfrm>
            <a:off x="2334439" y="5857851"/>
            <a:ext cx="885531" cy="877749"/>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0" name="Freeform 9"/>
          <p:cNvSpPr>
            <a:spLocks/>
          </p:cNvSpPr>
          <p:nvPr/>
        </p:nvSpPr>
        <p:spPr bwMode="auto">
          <a:xfrm>
            <a:off x="1243478" y="5857851"/>
            <a:ext cx="298808" cy="19298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1" name="Freeform 10"/>
          <p:cNvSpPr>
            <a:spLocks/>
          </p:cNvSpPr>
          <p:nvPr/>
        </p:nvSpPr>
        <p:spPr bwMode="auto">
          <a:xfrm>
            <a:off x="2334440" y="5857851"/>
            <a:ext cx="364173" cy="249007"/>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2" name="Freeform 11"/>
          <p:cNvSpPr>
            <a:spLocks/>
          </p:cNvSpPr>
          <p:nvPr/>
        </p:nvSpPr>
        <p:spPr bwMode="auto">
          <a:xfrm>
            <a:off x="596060" y="5700665"/>
            <a:ext cx="2684606" cy="235000"/>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4" name="Freeform 27"/>
          <p:cNvSpPr>
            <a:spLocks/>
          </p:cNvSpPr>
          <p:nvPr/>
        </p:nvSpPr>
        <p:spPr bwMode="auto">
          <a:xfrm>
            <a:off x="745464" y="5557486"/>
            <a:ext cx="70034" cy="29569"/>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5" name="Freeform 28"/>
          <p:cNvSpPr>
            <a:spLocks/>
          </p:cNvSpPr>
          <p:nvPr/>
        </p:nvSpPr>
        <p:spPr bwMode="auto">
          <a:xfrm>
            <a:off x="824835" y="5557486"/>
            <a:ext cx="70034" cy="29569"/>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9" name="Freeform 19"/>
          <p:cNvSpPr>
            <a:spLocks/>
          </p:cNvSpPr>
          <p:nvPr/>
        </p:nvSpPr>
        <p:spPr bwMode="auto">
          <a:xfrm>
            <a:off x="1146377" y="5669540"/>
            <a:ext cx="809272" cy="32682"/>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pic>
        <p:nvPicPr>
          <p:cNvPr id="68" name="Picture 67"/>
          <p:cNvPicPr>
            <a:picLocks noChangeAspect="1"/>
          </p:cNvPicPr>
          <p:nvPr/>
        </p:nvPicPr>
        <p:blipFill>
          <a:blip r:embed="rId4"/>
          <a:stretch>
            <a:fillRect/>
          </a:stretch>
        </p:blipFill>
        <p:spPr>
          <a:xfrm>
            <a:off x="10330570" y="1926190"/>
            <a:ext cx="1906975" cy="1447257"/>
          </a:xfrm>
          <a:prstGeom prst="rect">
            <a:avLst/>
          </a:prstGeom>
        </p:spPr>
      </p:pic>
      <p:sp>
        <p:nvSpPr>
          <p:cNvPr id="153" name="TextBox 152"/>
          <p:cNvSpPr txBox="1"/>
          <p:nvPr/>
        </p:nvSpPr>
        <p:spPr>
          <a:xfrm>
            <a:off x="6628379" y="4162988"/>
            <a:ext cx="2231599" cy="479000"/>
          </a:xfrm>
          <a:prstGeom prst="rect">
            <a:avLst/>
          </a:prstGeom>
        </p:spPr>
        <p:txBody>
          <a:bodyPr vert="horz" wrap="square" lIns="91427" tIns="91427" rIns="91427" bIns="91427" rtlCol="0" anchor="ctr">
            <a:noAutofit/>
          </a:bodyPr>
          <a:lstStyle/>
          <a:p>
            <a:pPr marL="233318" indent="-233318" algn="ctr" defTabSz="914225"/>
            <a:r>
              <a:rPr lang="en-US" sz="1568" dirty="0">
                <a:solidFill>
                  <a:srgbClr val="00B0F0"/>
                </a:solidFill>
                <a:latin typeface="Segoe UI Light"/>
                <a:ea typeface="Segoe UI" pitchFamily="34" charset="0"/>
                <a:cs typeface="Segoe UI" pitchFamily="34" charset="0"/>
              </a:rPr>
              <a:t>Telemetry Collection</a:t>
            </a:r>
          </a:p>
        </p:txBody>
      </p:sp>
      <p:sp>
        <p:nvSpPr>
          <p:cNvPr id="159" name="Rectangle 16"/>
          <p:cNvSpPr>
            <a:spLocks noChangeArrowheads="1"/>
          </p:cNvSpPr>
          <p:nvPr/>
        </p:nvSpPr>
        <p:spPr bwMode="auto">
          <a:xfrm>
            <a:off x="1242869" y="5236891"/>
            <a:ext cx="627187" cy="4248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0" name="Oval 17"/>
          <p:cNvSpPr>
            <a:spLocks noChangeArrowheads="1"/>
          </p:cNvSpPr>
          <p:nvPr/>
        </p:nvSpPr>
        <p:spPr bwMode="auto">
          <a:xfrm>
            <a:off x="1551015" y="5246227"/>
            <a:ext cx="10895" cy="108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1" name="Rectangle 18"/>
          <p:cNvSpPr>
            <a:spLocks noChangeArrowheads="1"/>
          </p:cNvSpPr>
          <p:nvPr/>
        </p:nvSpPr>
        <p:spPr bwMode="auto">
          <a:xfrm>
            <a:off x="1264656" y="5269574"/>
            <a:ext cx="585166" cy="375066"/>
          </a:xfrm>
          <a:prstGeom prst="rect">
            <a:avLst/>
          </a:prstGeom>
          <a:solidFill>
            <a:srgbClr val="45226D"/>
          </a:solidFill>
          <a:ln>
            <a:noFill/>
          </a:ln>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2" name="Freeform 19"/>
          <p:cNvSpPr>
            <a:spLocks/>
          </p:cNvSpPr>
          <p:nvPr/>
        </p:nvSpPr>
        <p:spPr bwMode="auto">
          <a:xfrm>
            <a:off x="1146377" y="5669540"/>
            <a:ext cx="809272" cy="32682"/>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3" name="Rectangle 12"/>
          <p:cNvSpPr>
            <a:spLocks noChangeArrowheads="1"/>
          </p:cNvSpPr>
          <p:nvPr/>
        </p:nvSpPr>
        <p:spPr bwMode="auto">
          <a:xfrm>
            <a:off x="2063036" y="5236891"/>
            <a:ext cx="627187" cy="4248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4" name="Oval 13"/>
          <p:cNvSpPr>
            <a:spLocks noChangeArrowheads="1"/>
          </p:cNvSpPr>
          <p:nvPr/>
        </p:nvSpPr>
        <p:spPr bwMode="auto">
          <a:xfrm>
            <a:off x="2371182" y="5246227"/>
            <a:ext cx="10895" cy="108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5" name="Rectangle 14"/>
          <p:cNvSpPr>
            <a:spLocks noChangeArrowheads="1"/>
          </p:cNvSpPr>
          <p:nvPr/>
        </p:nvSpPr>
        <p:spPr bwMode="auto">
          <a:xfrm>
            <a:off x="2084824" y="5269574"/>
            <a:ext cx="583610" cy="375066"/>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6" name="Freeform 15"/>
          <p:cNvSpPr>
            <a:spLocks/>
          </p:cNvSpPr>
          <p:nvPr/>
        </p:nvSpPr>
        <p:spPr bwMode="auto">
          <a:xfrm>
            <a:off x="1964988" y="5669540"/>
            <a:ext cx="809272" cy="32682"/>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pic>
        <p:nvPicPr>
          <p:cNvPr id="167" name="Picture 166"/>
          <p:cNvPicPr>
            <a:picLocks noChangeAspect="1"/>
          </p:cNvPicPr>
          <p:nvPr/>
        </p:nvPicPr>
        <p:blipFill rotWithShape="1">
          <a:blip r:embed="rId5"/>
          <a:srcRect l="3410" t="11340" r="78999" b="34299"/>
          <a:stretch/>
        </p:blipFill>
        <p:spPr>
          <a:xfrm>
            <a:off x="1430021" y="5335270"/>
            <a:ext cx="254439" cy="243673"/>
          </a:xfrm>
          <a:prstGeom prst="rect">
            <a:avLst/>
          </a:prstGeom>
        </p:spPr>
      </p:pic>
      <p:pic>
        <p:nvPicPr>
          <p:cNvPr id="168" name="Picture 167"/>
          <p:cNvPicPr>
            <a:picLocks noChangeAspect="1"/>
          </p:cNvPicPr>
          <p:nvPr/>
        </p:nvPicPr>
        <p:blipFill rotWithShape="1">
          <a:blip r:embed="rId6"/>
          <a:srcRect l="17462" t="19887" r="15557" b="19717"/>
          <a:stretch/>
        </p:blipFill>
        <p:spPr>
          <a:xfrm>
            <a:off x="2221052" y="5316826"/>
            <a:ext cx="311151" cy="280561"/>
          </a:xfrm>
          <a:prstGeom prst="rect">
            <a:avLst/>
          </a:prstGeom>
        </p:spPr>
      </p:pic>
      <p:pic>
        <p:nvPicPr>
          <p:cNvPr id="3" name="Picture 2"/>
          <p:cNvPicPr>
            <a:picLocks noChangeAspect="1"/>
          </p:cNvPicPr>
          <p:nvPr/>
        </p:nvPicPr>
        <p:blipFill>
          <a:blip r:embed="rId7"/>
          <a:stretch>
            <a:fillRect/>
          </a:stretch>
        </p:blipFill>
        <p:spPr>
          <a:xfrm>
            <a:off x="3484079" y="2294582"/>
            <a:ext cx="1202789" cy="676569"/>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5114" y="2130529"/>
            <a:ext cx="978742" cy="978742"/>
          </a:xfrm>
          <a:prstGeom prst="rect">
            <a:avLst/>
          </a:prstGeom>
        </p:spPr>
      </p:pic>
      <p:pic>
        <p:nvPicPr>
          <p:cNvPr id="31" name="Picture 30"/>
          <p:cNvPicPr>
            <a:picLocks noChangeAspect="1"/>
          </p:cNvPicPr>
          <p:nvPr/>
        </p:nvPicPr>
        <p:blipFill rotWithShape="1">
          <a:blip r:embed="rId9">
            <a:biLevel thresh="25000"/>
            <a:extLst>
              <a:ext uri="{28A0092B-C50C-407E-A947-70E740481C1C}">
                <a14:useLocalDpi xmlns:a14="http://schemas.microsoft.com/office/drawing/2010/main" val="0"/>
              </a:ext>
            </a:extLst>
          </a:blip>
          <a:srcRect r="83506" b="2410"/>
          <a:stretch/>
        </p:blipFill>
        <p:spPr>
          <a:xfrm>
            <a:off x="6519555" y="2320024"/>
            <a:ext cx="933931" cy="759066"/>
          </a:xfrm>
          <a:prstGeom prst="rect">
            <a:avLst/>
          </a:prstGeom>
        </p:spPr>
      </p:pic>
      <p:pic>
        <p:nvPicPr>
          <p:cNvPr id="32" name="Picture 31"/>
          <p:cNvPicPr>
            <a:picLocks noChangeAspect="1"/>
          </p:cNvPicPr>
          <p:nvPr/>
        </p:nvPicPr>
        <p:blipFill>
          <a:blip r:embed="rId10"/>
          <a:stretch>
            <a:fillRect/>
          </a:stretch>
        </p:blipFill>
        <p:spPr>
          <a:xfrm>
            <a:off x="9181332" y="2368891"/>
            <a:ext cx="1009032" cy="585239"/>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185" y="2390550"/>
            <a:ext cx="1942254" cy="610067"/>
          </a:xfrm>
          <a:prstGeom prst="rect">
            <a:avLst/>
          </a:prstGeom>
        </p:spPr>
      </p:pic>
      <p:grpSp>
        <p:nvGrpSpPr>
          <p:cNvPr id="41" name="Group 40"/>
          <p:cNvGrpSpPr/>
          <p:nvPr/>
        </p:nvGrpSpPr>
        <p:grpSpPr>
          <a:xfrm>
            <a:off x="6655517" y="4641988"/>
            <a:ext cx="2194128" cy="1602527"/>
            <a:chOff x="10361154" y="4917377"/>
            <a:chExt cx="4956997" cy="3620445"/>
          </a:xfrm>
        </p:grpSpPr>
        <p:grpSp>
          <p:nvGrpSpPr>
            <p:cNvPr id="35" name="Group 34"/>
            <p:cNvGrpSpPr/>
            <p:nvPr/>
          </p:nvGrpSpPr>
          <p:grpSpPr>
            <a:xfrm>
              <a:off x="10361154" y="4917377"/>
              <a:ext cx="4956997" cy="3620445"/>
              <a:chOff x="10472787" y="6341222"/>
              <a:chExt cx="6488474" cy="4738991"/>
            </a:xfrm>
          </p:grpSpPr>
          <p:pic>
            <p:nvPicPr>
              <p:cNvPr id="170" name="Picture 169"/>
              <p:cNvPicPr>
                <a:picLocks noChangeAspect="1"/>
              </p:cNvPicPr>
              <p:nvPr/>
            </p:nvPicPr>
            <p:blipFill>
              <a:blip r:embed="rId12"/>
              <a:stretch>
                <a:fillRect/>
              </a:stretch>
            </p:blipFill>
            <p:spPr>
              <a:xfrm>
                <a:off x="10472787" y="6341222"/>
                <a:ext cx="6488474" cy="4738991"/>
              </a:xfrm>
              <a:prstGeom prst="rect">
                <a:avLst/>
              </a:prstGeom>
            </p:spPr>
          </p:pic>
          <p:sp>
            <p:nvSpPr>
              <p:cNvPr id="34" name="Rectangle 33"/>
              <p:cNvSpPr/>
              <p:nvPr/>
            </p:nvSpPr>
            <p:spPr bwMode="auto">
              <a:xfrm>
                <a:off x="10886288" y="7894681"/>
                <a:ext cx="5709785" cy="2639888"/>
              </a:xfrm>
              <a:prstGeom prst="rect">
                <a:avLst/>
              </a:prstGeom>
              <a:solidFill>
                <a:srgbClr val="1989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Picture 35"/>
            <p:cNvPicPr>
              <a:picLocks noChangeAspect="1"/>
            </p:cNvPicPr>
            <p:nvPr/>
          </p:nvPicPr>
          <p:blipFill rotWithShape="1">
            <a:blip r:embed="rId13"/>
            <a:srcRect b="12485"/>
            <a:stretch/>
          </p:blipFill>
          <p:spPr>
            <a:xfrm>
              <a:off x="10858629" y="6407150"/>
              <a:ext cx="2819400" cy="1122560"/>
            </a:xfrm>
            <a:prstGeom prst="rect">
              <a:avLst/>
            </a:prstGeom>
          </p:spPr>
        </p:pic>
        <p:pic>
          <p:nvPicPr>
            <p:cNvPr id="171" name="Picture 170"/>
            <p:cNvPicPr>
              <a:picLocks noChangeAspect="1"/>
            </p:cNvPicPr>
            <p:nvPr/>
          </p:nvPicPr>
          <p:blipFill>
            <a:blip r:embed="rId10"/>
            <a:stretch>
              <a:fillRect/>
            </a:stretch>
          </p:blipFill>
          <p:spPr>
            <a:xfrm>
              <a:off x="13737825" y="6696038"/>
              <a:ext cx="1029265" cy="596974"/>
            </a:xfrm>
            <a:prstGeom prst="rect">
              <a:avLst/>
            </a:prstGeom>
          </p:spPr>
        </p:pic>
        <p:cxnSp>
          <p:nvCxnSpPr>
            <p:cNvPr id="38" name="Straight Connector 37"/>
            <p:cNvCxnSpPr/>
            <p:nvPr/>
          </p:nvCxnSpPr>
          <p:spPr>
            <a:xfrm>
              <a:off x="13854693"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770965"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834861"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0898757"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003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dirty="0" smtClean="0"/>
              <a:t>Xamarin Test Cloud</a:t>
            </a:r>
            <a:br>
              <a:rPr lang="en-US" dirty="0" smtClean="0"/>
            </a:br>
            <a:endParaRPr lang="en-US" dirty="0"/>
          </a:p>
        </p:txBody>
      </p:sp>
      <p:sp>
        <p:nvSpPr>
          <p:cNvPr id="24" name="Content Placeholder 2"/>
          <p:cNvSpPr>
            <a:spLocks noGrp="1"/>
          </p:cNvSpPr>
          <p:nvPr>
            <p:ph idx="4294967295"/>
          </p:nvPr>
        </p:nvSpPr>
        <p:spPr>
          <a:xfrm>
            <a:off x="269240" y="1105094"/>
            <a:ext cx="3913187" cy="5216974"/>
          </a:xfrm>
        </p:spPr>
        <p:txBody>
          <a:bodyPr>
            <a:noAutofit/>
          </a:bodyPr>
          <a:lstStyle/>
          <a:p>
            <a:pPr marL="457200" indent="-457200">
              <a:lnSpc>
                <a:spcPct val="130000"/>
              </a:lnSpc>
              <a:buSzPct val="110000"/>
              <a:buFont typeface="Arial" charset="0"/>
              <a:buChar char="•"/>
            </a:pPr>
            <a:r>
              <a:rPr lang="en-US" sz="1867" dirty="0" smtClean="0">
                <a:solidFill>
                  <a:schemeClr val="bg1">
                    <a:lumMod val="50000"/>
                  </a:schemeClr>
                </a:solidFill>
                <a:latin typeface="Arial"/>
                <a:cs typeface="Arial"/>
              </a:rPr>
              <a:t>Automated app testing on thousands of real devices</a:t>
            </a:r>
          </a:p>
          <a:p>
            <a:pPr marL="457200" indent="-457200">
              <a:lnSpc>
                <a:spcPct val="130000"/>
              </a:lnSpc>
              <a:buSzPct val="110000"/>
              <a:buFont typeface="Arial" charset="0"/>
              <a:buChar char="•"/>
            </a:pPr>
            <a:r>
              <a:rPr lang="en-US" sz="1867" dirty="0" smtClean="0">
                <a:solidFill>
                  <a:schemeClr val="bg1">
                    <a:lumMod val="50000"/>
                  </a:schemeClr>
                </a:solidFill>
                <a:latin typeface="Arial"/>
                <a:cs typeface="Arial"/>
              </a:rPr>
              <a:t>Support for industry standard automation frameworks</a:t>
            </a:r>
          </a:p>
          <a:p>
            <a:pPr marL="457200" indent="-457200">
              <a:lnSpc>
                <a:spcPct val="130000"/>
              </a:lnSpc>
              <a:buSzPct val="110000"/>
              <a:buFont typeface="Arial" charset="0"/>
              <a:buChar char="•"/>
            </a:pPr>
            <a:r>
              <a:rPr lang="en-US" sz="1867" dirty="0" smtClean="0">
                <a:solidFill>
                  <a:schemeClr val="bg1">
                    <a:lumMod val="50000"/>
                  </a:schemeClr>
                </a:solidFill>
                <a:latin typeface="Arial"/>
                <a:cs typeface="Arial"/>
              </a:rPr>
              <a:t>Screenshots and video recording of apps</a:t>
            </a:r>
          </a:p>
          <a:p>
            <a:pPr marL="457200" indent="-457200">
              <a:lnSpc>
                <a:spcPct val="130000"/>
              </a:lnSpc>
              <a:buSzPct val="110000"/>
              <a:buFont typeface="Arial" charset="0"/>
              <a:buChar char="•"/>
            </a:pPr>
            <a:r>
              <a:rPr lang="en-US" sz="1867" dirty="0" smtClean="0">
                <a:solidFill>
                  <a:schemeClr val="bg1">
                    <a:lumMod val="50000"/>
                  </a:schemeClr>
                </a:solidFill>
                <a:latin typeface="Arial"/>
                <a:cs typeface="Arial"/>
              </a:rPr>
              <a:t>Integrate with any CI system</a:t>
            </a:r>
            <a:endParaRPr lang="en-US" sz="1867" dirty="0">
              <a:solidFill>
                <a:schemeClr val="bg1">
                  <a:lumMod val="50000"/>
                </a:schemeClr>
              </a:solidFill>
              <a:latin typeface="Arial"/>
              <a:cs typeface="Arial"/>
            </a:endParaRPr>
          </a:p>
        </p:txBody>
      </p:sp>
      <p:sp>
        <p:nvSpPr>
          <p:cNvPr id="56" name="TextBox 55"/>
          <p:cNvSpPr txBox="1"/>
          <p:nvPr/>
        </p:nvSpPr>
        <p:spPr>
          <a:xfrm>
            <a:off x="12824177" y="5768623"/>
            <a:ext cx="184731" cy="379656"/>
          </a:xfrm>
          <a:prstGeom prst="rect">
            <a:avLst/>
          </a:prstGeom>
          <a:noFill/>
        </p:spPr>
        <p:txBody>
          <a:bodyPr wrap="none" rtlCol="0">
            <a:spAutoFit/>
          </a:bodyPr>
          <a:lstStyle/>
          <a:p>
            <a:endParaRPr lang="en-US" sz="1867" dirty="0">
              <a:solidFill>
                <a:prstClr val="black"/>
              </a:solidFill>
              <a:latin typeface="Calibri"/>
            </a:endParaRPr>
          </a:p>
        </p:txBody>
      </p:sp>
      <p:pic>
        <p:nvPicPr>
          <p:cNvPr id="6" name="Picture 5"/>
          <p:cNvPicPr>
            <a:picLocks noChangeAspect="1"/>
          </p:cNvPicPr>
          <p:nvPr/>
        </p:nvPicPr>
        <p:blipFill>
          <a:blip r:embed="rId3"/>
          <a:stretch>
            <a:fillRect/>
          </a:stretch>
        </p:blipFill>
        <p:spPr>
          <a:xfrm>
            <a:off x="4370440" y="1019504"/>
            <a:ext cx="8546102" cy="5954110"/>
          </a:xfrm>
          <a:prstGeom prst="rect">
            <a:avLst/>
          </a:prstGeom>
        </p:spPr>
      </p:pic>
    </p:spTree>
    <p:extLst>
      <p:ext uri="{BB962C8B-B14F-4D97-AF65-F5344CB8AC3E}">
        <p14:creationId xmlns:p14="http://schemas.microsoft.com/office/powerpoint/2010/main" val="144516519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dirty="0" smtClean="0"/>
              <a:t>HockeyApp</a:t>
            </a:r>
            <a:endParaRPr lang="en-US" dirty="0"/>
          </a:p>
        </p:txBody>
      </p:sp>
      <p:sp>
        <p:nvSpPr>
          <p:cNvPr id="56" name="TextBox 55"/>
          <p:cNvSpPr txBox="1"/>
          <p:nvPr/>
        </p:nvSpPr>
        <p:spPr>
          <a:xfrm>
            <a:off x="12824177" y="5768623"/>
            <a:ext cx="184731" cy="379656"/>
          </a:xfrm>
          <a:prstGeom prst="rect">
            <a:avLst/>
          </a:prstGeom>
          <a:noFill/>
        </p:spPr>
        <p:txBody>
          <a:bodyPr wrap="none" rtlCol="0">
            <a:spAutoFit/>
          </a:bodyPr>
          <a:lstStyle/>
          <a:p>
            <a:endParaRPr lang="en-US" sz="1867" dirty="0">
              <a:solidFill>
                <a:prstClr val="black"/>
              </a:solidFill>
              <a:latin typeface="Calibri"/>
            </a:endParaRPr>
          </a:p>
        </p:txBody>
      </p:sp>
      <p:sp>
        <p:nvSpPr>
          <p:cNvPr id="4" name="Content Placeholder 2"/>
          <p:cNvSpPr txBox="1">
            <a:spLocks/>
          </p:cNvSpPr>
          <p:nvPr/>
        </p:nvSpPr>
        <p:spPr>
          <a:xfrm>
            <a:off x="269240" y="1105094"/>
            <a:ext cx="3913187" cy="5216974"/>
          </a:xfrm>
          <a:prstGeom prst="rect">
            <a:avLst/>
          </a:prstGeom>
        </p:spPr>
        <p:txBody>
          <a:bodyPr vert="horz" wrap="square" lIns="146304" tIns="91440" rIns="146304" bIns="91440"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72" kern="1200" spc="0" baseline="0">
                <a:solidFill>
                  <a:srgbClr val="0070C0"/>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76" kern="1200" spc="0" baseline="0">
                <a:gradFill>
                  <a:gsLst>
                    <a:gs pos="1250">
                      <a:schemeClr val="tx1"/>
                    </a:gs>
                    <a:gs pos="100000">
                      <a:schemeClr val="tx1"/>
                    </a:gs>
                  </a:gsLst>
                  <a:lin ang="5400000" scaled="0"/>
                </a:gra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98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lnSpc>
                <a:spcPct val="130000"/>
              </a:lnSpc>
              <a:buSzPct val="110000"/>
              <a:buFont typeface="Arial" charset="0"/>
              <a:buChar char="•"/>
            </a:pPr>
            <a:r>
              <a:rPr lang="en-US" sz="1867" dirty="0" smtClean="0">
                <a:solidFill>
                  <a:schemeClr val="bg1">
                    <a:lumMod val="50000"/>
                  </a:schemeClr>
                </a:solidFill>
                <a:latin typeface="Arial"/>
                <a:cs typeface="Arial"/>
              </a:rPr>
              <a:t>Crash Reporting</a:t>
            </a:r>
          </a:p>
          <a:p>
            <a:pPr marL="457200" indent="-457200">
              <a:lnSpc>
                <a:spcPct val="130000"/>
              </a:lnSpc>
              <a:buSzPct val="110000"/>
              <a:buFont typeface="Arial" charset="0"/>
              <a:buChar char="•"/>
            </a:pPr>
            <a:r>
              <a:rPr lang="en-US" sz="1867" dirty="0" smtClean="0">
                <a:solidFill>
                  <a:schemeClr val="bg1">
                    <a:lumMod val="50000"/>
                  </a:schemeClr>
                </a:solidFill>
                <a:latin typeface="Arial"/>
                <a:cs typeface="Arial"/>
              </a:rPr>
              <a:t>Analytics</a:t>
            </a:r>
          </a:p>
          <a:p>
            <a:pPr marL="457200" indent="-457200">
              <a:lnSpc>
                <a:spcPct val="130000"/>
              </a:lnSpc>
              <a:buSzPct val="110000"/>
              <a:buFont typeface="Arial" charset="0"/>
              <a:buChar char="•"/>
            </a:pPr>
            <a:r>
              <a:rPr lang="en-US" sz="1867" dirty="0" smtClean="0">
                <a:solidFill>
                  <a:schemeClr val="bg1">
                    <a:lumMod val="50000"/>
                  </a:schemeClr>
                </a:solidFill>
                <a:latin typeface="Arial"/>
                <a:cs typeface="Arial"/>
              </a:rPr>
              <a:t>Beta Distribution</a:t>
            </a:r>
            <a:endParaRPr lang="en-US" sz="1867" dirty="0">
              <a:solidFill>
                <a:schemeClr val="bg1">
                  <a:lumMod val="50000"/>
                </a:schemeClr>
              </a:solidFill>
              <a:latin typeface="Arial"/>
              <a:cs typeface="Arial"/>
            </a:endParaRPr>
          </a:p>
        </p:txBody>
      </p:sp>
      <p:pic>
        <p:nvPicPr>
          <p:cNvPr id="5" name="Picture 4"/>
          <p:cNvPicPr>
            <a:picLocks noChangeAspect="1"/>
          </p:cNvPicPr>
          <p:nvPr/>
        </p:nvPicPr>
        <p:blipFill>
          <a:blip r:embed="rId3"/>
          <a:stretch>
            <a:fillRect/>
          </a:stretch>
        </p:blipFill>
        <p:spPr>
          <a:xfrm>
            <a:off x="4417357" y="739343"/>
            <a:ext cx="8688371" cy="6858000"/>
          </a:xfrm>
          <a:prstGeom prst="rect">
            <a:avLst/>
          </a:prstGeom>
        </p:spPr>
      </p:pic>
    </p:spTree>
    <p:extLst>
      <p:ext uri="{BB962C8B-B14F-4D97-AF65-F5344CB8AC3E}">
        <p14:creationId xmlns:p14="http://schemas.microsoft.com/office/powerpoint/2010/main" val="204425040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sz="3200" dirty="0"/>
              <a:t>What is </a:t>
            </a:r>
            <a:r>
              <a:rPr lang="en-US" sz="3200" dirty="0" smtClean="0"/>
              <a:t>Visual Studio Mobile Center? </a:t>
            </a:r>
            <a:r>
              <a:rPr lang="en-US" sz="3200" dirty="0" smtClean="0">
                <a:solidFill>
                  <a:srgbClr val="505050"/>
                </a:solidFill>
              </a:rPr>
              <a:t> </a:t>
            </a:r>
            <a:r>
              <a:rPr lang="en-US" sz="3200" dirty="0">
                <a:solidFill>
                  <a:srgbClr val="505050"/>
                </a:solidFill>
              </a:rPr>
              <a:t/>
            </a:r>
            <a:br>
              <a:rPr lang="en-US" sz="3200" dirty="0">
                <a:solidFill>
                  <a:srgbClr val="505050"/>
                </a:solidFill>
              </a:rPr>
            </a:br>
            <a:endParaRPr lang="en-US" dirty="0"/>
          </a:p>
        </p:txBody>
      </p:sp>
      <p:pic>
        <p:nvPicPr>
          <p:cNvPr id="6" name="Picture 5" descr="/Users/thomi/Desktop/Screenshots/Screen Shot 2016-09-02 at 4.49.42 P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2324" y="1042384"/>
            <a:ext cx="9957543" cy="5258698"/>
          </a:xfrm>
          <a:prstGeom prst="rect">
            <a:avLst/>
          </a:prstGeom>
          <a:noFill/>
          <a:ln>
            <a:noFill/>
          </a:ln>
        </p:spPr>
      </p:pic>
      <p:sp>
        <p:nvSpPr>
          <p:cNvPr id="8" name="Title 1"/>
          <p:cNvSpPr txBox="1">
            <a:spLocks/>
          </p:cNvSpPr>
          <p:nvPr/>
        </p:nvSpPr>
        <p:spPr>
          <a:xfrm>
            <a:off x="290620" y="239818"/>
            <a:ext cx="11655840" cy="899665"/>
          </a:xfrm>
          <a:prstGeom prst="rect">
            <a:avLst/>
          </a:prstGeom>
        </p:spPr>
        <p:txBody>
          <a:bodyPr vert="horz" wrap="square" lIns="146304" tIns="91440" rIns="146304" bIns="91440" rtlCol="0" anchor="t">
            <a:noAutofit/>
          </a:bodyPr>
          <a:lstStyle>
            <a:lvl1pPr algn="l" defTabSz="913355" rtl="0" eaLnBrk="1" latinLnBrk="0" hangingPunct="1">
              <a:lnSpc>
                <a:spcPct val="90000"/>
              </a:lnSpc>
              <a:spcBef>
                <a:spcPct val="0"/>
              </a:spcBef>
              <a:buNone/>
              <a:defRPr lang="en-US" sz="4705" b="0" kern="1200" cap="none" spc="-100" baseline="0">
                <a:ln w="3175">
                  <a:noFill/>
                </a:ln>
                <a:solidFill>
                  <a:srgbClr val="505050"/>
                </a:solidFill>
                <a:effectLst/>
                <a:latin typeface="+mj-lt"/>
                <a:ea typeface="+mn-ea"/>
                <a:cs typeface="Segoe UI" pitchFamily="34" charset="0"/>
              </a:defRPr>
            </a:lvl1pPr>
          </a:lstStyle>
          <a:p>
            <a:pPr marL="0" marR="0" lvl="0" indent="0" algn="l" defTabSz="913355" rtl="0" eaLnBrk="1" fontAlgn="auto" latinLnBrk="0" hangingPunct="1">
              <a:lnSpc>
                <a:spcPct val="90000"/>
              </a:lnSpc>
              <a:spcBef>
                <a:spcPct val="0"/>
              </a:spcBef>
              <a:spcAft>
                <a:spcPts val="0"/>
              </a:spcAft>
              <a:buClrTx/>
              <a:buSzTx/>
              <a:buFontTx/>
              <a:buNone/>
              <a:tabLst/>
              <a:defRPr/>
            </a:pPr>
            <a:endParaRPr kumimoji="0" lang="en-US" sz="4400" b="0" i="0" u="none" strike="noStrike" kern="1200" cap="none" spc="-100" normalizeH="0" baseline="0" noProof="0" dirty="0">
              <a:ln w="3175">
                <a:noFill/>
              </a:ln>
              <a:solidFill>
                <a:srgbClr val="505050"/>
              </a:solidFill>
              <a:effectLst/>
              <a:uLnTx/>
              <a:uFillTx/>
              <a:latin typeface="Segoe UI Light"/>
              <a:ea typeface=""/>
              <a:cs typeface="Segoe UI" pitchFamily="34" charset="0"/>
            </a:endParaRPr>
          </a:p>
        </p:txBody>
      </p:sp>
    </p:spTree>
    <p:extLst>
      <p:ext uri="{BB962C8B-B14F-4D97-AF65-F5344CB8AC3E}">
        <p14:creationId xmlns:p14="http://schemas.microsoft.com/office/powerpoint/2010/main" val="84364283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vert="horz" wrap="square" lIns="146304" tIns="91440" rIns="146304" bIns="91440" rtlCol="0" anchor="t">
            <a:noAutofit/>
          </a:bodyPr>
          <a:lstStyle/>
          <a:p>
            <a:r>
              <a:rPr lang="en-US" sz="3200" dirty="0" smtClean="0"/>
              <a:t>Mobile Center’s </a:t>
            </a:r>
            <a:r>
              <a:rPr lang="en-US" sz="3200" dirty="0"/>
              <a:t>Services</a:t>
            </a:r>
          </a:p>
        </p:txBody>
      </p:sp>
      <p:sp>
        <p:nvSpPr>
          <p:cNvPr id="8" name="Content Placeholder 2"/>
          <p:cNvSpPr txBox="1">
            <a:spLocks/>
          </p:cNvSpPr>
          <p:nvPr/>
        </p:nvSpPr>
        <p:spPr>
          <a:xfrm>
            <a:off x="675641" y="1332545"/>
            <a:ext cx="3902708" cy="572464"/>
          </a:xfrm>
          <a:prstGeom prst="rect">
            <a:avLst/>
          </a:prstGeom>
        </p:spPr>
        <p:txBody>
          <a:bodyPr vert="horz" wrap="square" lIns="146304" tIns="91440" rIns="146304" bIns="91440" rtlCol="0" anchor="t">
            <a:sp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chemeClr val="tx1"/>
                </a:solidFill>
                <a:latin typeface="+mj-lt"/>
                <a:ea typeface="+mn-ea"/>
                <a:cs typeface="+mn-cs"/>
              </a:defRPr>
            </a:lvl1pPr>
            <a:lvl2pPr marL="27981" marR="0" indent="0"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59" kern="1200" spc="0" baseline="0">
                <a:solidFill>
                  <a:schemeClr val="tx1"/>
                </a:solidFill>
                <a:latin typeface="+mn-lt"/>
                <a:ea typeface="+mn-ea"/>
                <a:cs typeface="+mn-cs"/>
              </a:defRPr>
            </a:lvl2pPr>
            <a:lvl3pPr marL="219185" marR="0" indent="0"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59" kern="1200" spc="0" baseline="0">
                <a:solidFill>
                  <a:schemeClr val="tx1"/>
                </a:solidFill>
                <a:latin typeface="+mn-lt"/>
                <a:ea typeface="+mn-ea"/>
                <a:cs typeface="+mn-cs"/>
              </a:defRPr>
            </a:lvl3pPr>
            <a:lvl4pPr marL="466351" marR="0" indent="0"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763" kern="1200" spc="0" baseline="0">
                <a:solidFill>
                  <a:schemeClr val="tx1"/>
                </a:solidFill>
                <a:latin typeface="+mn-lt"/>
                <a:ea typeface="+mn-ea"/>
                <a:cs typeface="+mn-cs"/>
              </a:defRPr>
            </a:lvl4pPr>
            <a:lvl5pPr marL="724400" marR="0" indent="0"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763" kern="1200" spc="0" baseline="0">
                <a:solidFill>
                  <a:schemeClr val="tx1"/>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a:buClr>
                <a:srgbClr val="FFFFFF"/>
              </a:buClr>
            </a:pPr>
            <a:r>
              <a:rPr lang="en-US" sz="2800">
                <a:solidFill>
                  <a:srgbClr val="0078D7"/>
                </a:solidFill>
              </a:rPr>
              <a:t>Building</a:t>
            </a:r>
          </a:p>
        </p:txBody>
      </p:sp>
      <p:sp>
        <p:nvSpPr>
          <p:cNvPr id="9" name="Content Placeholder 2"/>
          <p:cNvSpPr txBox="1">
            <a:spLocks/>
          </p:cNvSpPr>
          <p:nvPr/>
        </p:nvSpPr>
        <p:spPr>
          <a:xfrm>
            <a:off x="4476749" y="1332545"/>
            <a:ext cx="3077936" cy="572464"/>
          </a:xfrm>
          <a:prstGeom prst="rect">
            <a:avLst/>
          </a:prstGeom>
        </p:spPr>
        <p:txBody>
          <a:bodyPr vert="horz" wrap="square" lIns="146304" tIns="91440" rIns="146304" bIns="91440" rtlCol="0" anchor="t">
            <a:sp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chemeClr val="bg1"/>
                </a:solidFill>
                <a:latin typeface="+mj-lt"/>
                <a:ea typeface="+mn-ea"/>
                <a:cs typeface="+mn-cs"/>
              </a:defRPr>
            </a:lvl1pPr>
            <a:lvl2pPr marL="27981" marR="0" indent="0"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59" kern="1200" spc="0" baseline="0">
                <a:solidFill>
                  <a:srgbClr val="505050"/>
                </a:solidFill>
                <a:latin typeface="+mn-lt"/>
                <a:ea typeface="+mn-ea"/>
                <a:cs typeface="+mn-cs"/>
              </a:defRPr>
            </a:lvl2pPr>
            <a:lvl3pPr marL="219185" marR="0" indent="0"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59" kern="1200" spc="0" baseline="0">
                <a:solidFill>
                  <a:srgbClr val="505050"/>
                </a:solidFill>
                <a:latin typeface="+mn-lt"/>
                <a:ea typeface="+mn-ea"/>
                <a:cs typeface="+mn-cs"/>
              </a:defRPr>
            </a:lvl3pPr>
            <a:lvl4pPr marL="466351" marR="0" indent="0"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763" kern="1200" spc="0" baseline="0">
                <a:solidFill>
                  <a:srgbClr val="505050"/>
                </a:solidFill>
                <a:latin typeface="+mn-lt"/>
                <a:ea typeface="+mn-ea"/>
                <a:cs typeface="+mn-cs"/>
              </a:defRPr>
            </a:lvl4pPr>
            <a:lvl5pPr marL="724400" marR="0" indent="0"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763"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a:buClr>
                <a:srgbClr val="FFFFFF"/>
              </a:buClr>
            </a:pPr>
            <a:r>
              <a:rPr lang="en-US" sz="2800">
                <a:solidFill>
                  <a:srgbClr val="0078D7"/>
                </a:solidFill>
              </a:rPr>
              <a:t>Powering</a:t>
            </a:r>
          </a:p>
        </p:txBody>
      </p:sp>
      <p:sp>
        <p:nvSpPr>
          <p:cNvPr id="10" name="Content Placeholder 2"/>
          <p:cNvSpPr txBox="1">
            <a:spLocks/>
          </p:cNvSpPr>
          <p:nvPr/>
        </p:nvSpPr>
        <p:spPr>
          <a:xfrm>
            <a:off x="8829478" y="1332545"/>
            <a:ext cx="2273951" cy="572464"/>
          </a:xfrm>
          <a:prstGeom prst="rect">
            <a:avLst/>
          </a:prstGeom>
        </p:spPr>
        <p:txBody>
          <a:bodyPr vert="horz" wrap="square" lIns="146304" tIns="91440" rIns="146304" bIns="91440" rtlCol="0" anchor="t">
            <a:spAutoFit/>
          </a:bodyPr>
          <a:lstStyle>
            <a:lvl1pPr marL="0" marR="0" indent="0" algn="l" defTabSz="913355" rtl="0" eaLnBrk="1" fontAlgn="auto" latinLnBrk="0" hangingPunct="1">
              <a:lnSpc>
                <a:spcPct val="90000"/>
              </a:lnSpc>
              <a:spcBef>
                <a:spcPct val="20000"/>
              </a:spcBef>
              <a:spcAft>
                <a:spcPts val="0"/>
              </a:spcAft>
              <a:buClr>
                <a:schemeClr val="bg1"/>
              </a:buClr>
              <a:buSzPct val="100000"/>
              <a:buFontTx/>
              <a:buNone/>
              <a:tabLst/>
              <a:defRPr sz="3917" kern="1200" spc="0" baseline="0">
                <a:solidFill>
                  <a:schemeClr val="bg1"/>
                </a:solidFill>
                <a:latin typeface="+mj-lt"/>
                <a:ea typeface="+mn-ea"/>
                <a:cs typeface="+mn-cs"/>
              </a:defRPr>
            </a:lvl1pPr>
            <a:lvl2pPr marL="27981" marR="0" indent="0" algn="l" defTabSz="913355"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59" kern="1200" spc="0" baseline="0">
                <a:solidFill>
                  <a:srgbClr val="505050"/>
                </a:solidFill>
                <a:latin typeface="+mn-lt"/>
                <a:ea typeface="+mn-ea"/>
                <a:cs typeface="+mn-cs"/>
              </a:defRPr>
            </a:lvl2pPr>
            <a:lvl3pPr marL="219185" marR="0" indent="0"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59" kern="1200" spc="0" baseline="0">
                <a:solidFill>
                  <a:srgbClr val="505050"/>
                </a:solidFill>
                <a:latin typeface="+mn-lt"/>
                <a:ea typeface="+mn-ea"/>
                <a:cs typeface="+mn-cs"/>
              </a:defRPr>
            </a:lvl3pPr>
            <a:lvl4pPr marL="466351" marR="0" indent="0" algn="l" defTabSz="913355"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763" kern="1200" spc="0" baseline="0">
                <a:solidFill>
                  <a:srgbClr val="505050"/>
                </a:solidFill>
                <a:latin typeface="+mn-lt"/>
                <a:ea typeface="+mn-ea"/>
                <a:cs typeface="+mn-cs"/>
              </a:defRPr>
            </a:lvl4pPr>
            <a:lvl5pPr marL="724400" marR="0" indent="0" algn="l" defTabSz="913355"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763" kern="1200" spc="0" baseline="0">
                <a:solidFill>
                  <a:srgbClr val="505050"/>
                </a:solidFill>
                <a:latin typeface="+mn-lt"/>
                <a:ea typeface="+mn-ea"/>
                <a:cs typeface="+mn-cs"/>
              </a:defRPr>
            </a:lvl5pPr>
            <a:lvl6pPr marL="2511727"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8405"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5084"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1763" indent="-228339" algn="l" defTabSz="913355" rtl="0" eaLnBrk="1" latinLnBrk="0" hangingPunct="1">
              <a:spcBef>
                <a:spcPct val="20000"/>
              </a:spcBef>
              <a:buFont typeface="Arial" pitchFamily="34" charset="0"/>
              <a:buChar char="•"/>
              <a:defRPr sz="1959" kern="1200">
                <a:solidFill>
                  <a:schemeClr val="tx1"/>
                </a:solidFill>
                <a:latin typeface="+mn-lt"/>
                <a:ea typeface="+mn-ea"/>
                <a:cs typeface="+mn-cs"/>
              </a:defRPr>
            </a:lvl9pPr>
          </a:lstStyle>
          <a:p>
            <a:pPr>
              <a:buClr>
                <a:srgbClr val="FFFFFF"/>
              </a:buClr>
            </a:pPr>
            <a:r>
              <a:rPr lang="en-US" sz="2800">
                <a:solidFill>
                  <a:srgbClr val="0078D7"/>
                </a:solidFill>
              </a:rPr>
              <a:t>Learning</a:t>
            </a:r>
          </a:p>
        </p:txBody>
      </p:sp>
      <p:pic>
        <p:nvPicPr>
          <p:cNvPr id="11" name="Picture 10"/>
          <p:cNvPicPr>
            <a:picLocks noChangeAspect="1"/>
          </p:cNvPicPr>
          <p:nvPr/>
        </p:nvPicPr>
        <p:blipFill>
          <a:blip r:embed="rId3"/>
          <a:stretch>
            <a:fillRect/>
          </a:stretch>
        </p:blipFill>
        <p:spPr>
          <a:xfrm>
            <a:off x="8982412" y="2286860"/>
            <a:ext cx="1776185" cy="1758061"/>
          </a:xfrm>
          <a:prstGeom prst="rect">
            <a:avLst/>
          </a:prstGeom>
        </p:spPr>
      </p:pic>
      <p:pic>
        <p:nvPicPr>
          <p:cNvPr id="12" name="Picture 11"/>
          <p:cNvPicPr>
            <a:picLocks noChangeAspect="1"/>
          </p:cNvPicPr>
          <p:nvPr/>
        </p:nvPicPr>
        <p:blipFill>
          <a:blip r:embed="rId4"/>
          <a:stretch>
            <a:fillRect/>
          </a:stretch>
        </p:blipFill>
        <p:spPr>
          <a:xfrm>
            <a:off x="4619043" y="2261153"/>
            <a:ext cx="2552576" cy="3281884"/>
          </a:xfrm>
          <a:prstGeom prst="rect">
            <a:avLst/>
          </a:prstGeom>
        </p:spPr>
      </p:pic>
      <p:pic>
        <p:nvPicPr>
          <p:cNvPr id="13" name="Picture 12"/>
          <p:cNvPicPr>
            <a:picLocks noChangeAspect="1"/>
          </p:cNvPicPr>
          <p:nvPr/>
        </p:nvPicPr>
        <p:blipFill>
          <a:blip r:embed="rId5"/>
          <a:stretch>
            <a:fillRect/>
          </a:stretch>
        </p:blipFill>
        <p:spPr>
          <a:xfrm>
            <a:off x="872690" y="2286860"/>
            <a:ext cx="1842972" cy="2536368"/>
          </a:xfrm>
          <a:prstGeom prst="rect">
            <a:avLst/>
          </a:prstGeom>
        </p:spPr>
      </p:pic>
      <p:sp>
        <p:nvSpPr>
          <p:cNvPr id="2" name="TextBox 1"/>
          <p:cNvSpPr txBox="1"/>
          <p:nvPr/>
        </p:nvSpPr>
        <p:spPr>
          <a:xfrm>
            <a:off x="4572000" y="3200400"/>
            <a:ext cx="3048000" cy="627864"/>
          </a:xfrm>
          <a:prstGeom prst="rect">
            <a:avLst/>
          </a:prstGeom>
        </p:spPr>
        <p:txBody>
          <a:bodyPr wrap="square" lIns="182880" tIns="146304" rIns="182880" bIns="146304" rtlCol="0">
            <a:spAutoFit/>
          </a:bodyPr>
          <a:lstStyle/>
          <a:p>
            <a:pPr>
              <a:lnSpc>
                <a:spcPct val="90000"/>
              </a:lnSpc>
              <a:spcAft>
                <a:spcPts val="600"/>
              </a:spcAft>
            </a:pPr>
            <a:r>
              <a:rPr lang="en-US" sz="2400" dirty="0" err="1">
                <a:solidFill>
                  <a:srgbClr val="505050"/>
                </a:solidFill>
              </a:rPr>
              <a:t>_</a:t>
            </a:r>
          </a:p>
        </p:txBody>
      </p:sp>
    </p:spTree>
    <p:extLst>
      <p:ext uri="{BB962C8B-B14F-4D97-AF65-F5344CB8AC3E}">
        <p14:creationId xmlns:p14="http://schemas.microsoft.com/office/powerpoint/2010/main" val="18121041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26"/>
          <p:cNvSpPr>
            <a:spLocks noEditPoints="1"/>
          </p:cNvSpPr>
          <p:nvPr/>
        </p:nvSpPr>
        <p:spPr bwMode="auto">
          <a:xfrm>
            <a:off x="729481" y="5473284"/>
            <a:ext cx="265113" cy="22860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defTabSz="932218"/>
            <a:endParaRPr lang="en-US">
              <a:solidFill>
                <a:srgbClr val="FFFFFF"/>
              </a:solidFill>
            </a:endParaRPr>
          </a:p>
        </p:txBody>
      </p:sp>
      <p:sp>
        <p:nvSpPr>
          <p:cNvPr id="2" name="Title 1"/>
          <p:cNvSpPr>
            <a:spLocks noGrp="1"/>
          </p:cNvSpPr>
          <p:nvPr>
            <p:ph type="title"/>
          </p:nvPr>
        </p:nvSpPr>
        <p:spPr/>
        <p:txBody>
          <a:bodyPr/>
          <a:lstStyle/>
          <a:p>
            <a:r>
              <a:rPr lang="de-DE" dirty="0" smtClean="0">
                <a:latin typeface="+mj-lt"/>
              </a:rPr>
              <a:t>Mobile </a:t>
            </a:r>
            <a:r>
              <a:rPr lang="de-DE" dirty="0" err="1" smtClean="0">
                <a:latin typeface="+mj-lt"/>
              </a:rPr>
              <a:t>DevOps</a:t>
            </a:r>
            <a:r>
              <a:rPr lang="de-DE" dirty="0" smtClean="0">
                <a:latin typeface="+mj-lt"/>
              </a:rPr>
              <a:t> Comp</a:t>
            </a:r>
            <a:r>
              <a:rPr lang="de-DE" dirty="0" smtClean="0"/>
              <a:t>onents</a:t>
            </a:r>
            <a:endParaRPr lang="de-DE" dirty="0">
              <a:latin typeface="+mj-lt"/>
            </a:endParaRPr>
          </a:p>
        </p:txBody>
      </p:sp>
      <p:sp>
        <p:nvSpPr>
          <p:cNvPr id="4" name="Right Arrow 3"/>
          <p:cNvSpPr/>
          <p:nvPr/>
        </p:nvSpPr>
        <p:spPr>
          <a:xfrm rot="16200000">
            <a:off x="1520855" y="4169698"/>
            <a:ext cx="1702641" cy="28233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00B0F0"/>
              </a:solidFill>
            </a:endParaRPr>
          </a:p>
        </p:txBody>
      </p:sp>
      <p:sp>
        <p:nvSpPr>
          <p:cNvPr id="5" name="Bent Arrow 4"/>
          <p:cNvSpPr/>
          <p:nvPr/>
        </p:nvSpPr>
        <p:spPr>
          <a:xfrm rot="10800000">
            <a:off x="2962333" y="3274375"/>
            <a:ext cx="6767966" cy="2356609"/>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00B0F0"/>
              </a:solidFill>
            </a:endParaRPr>
          </a:p>
        </p:txBody>
      </p:sp>
      <p:sp>
        <p:nvSpPr>
          <p:cNvPr id="6" name="Rounded Rectangle 5"/>
          <p:cNvSpPr/>
          <p:nvPr/>
        </p:nvSpPr>
        <p:spPr bwMode="auto">
          <a:xfrm>
            <a:off x="2018350" y="4121184"/>
            <a:ext cx="707653" cy="70765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bwMode="auto">
          <a:xfrm>
            <a:off x="1192662" y="4121184"/>
            <a:ext cx="707653" cy="70765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ight Arrow 7"/>
          <p:cNvSpPr/>
          <p:nvPr/>
        </p:nvSpPr>
        <p:spPr>
          <a:xfrm rot="16200000">
            <a:off x="695166" y="4169698"/>
            <a:ext cx="1702641" cy="28233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00B0F0"/>
              </a:solidFill>
            </a:endParaRPr>
          </a:p>
        </p:txBody>
      </p:sp>
      <p:sp>
        <p:nvSpPr>
          <p:cNvPr id="9" name="Right Arrow 8"/>
          <p:cNvSpPr/>
          <p:nvPr/>
        </p:nvSpPr>
        <p:spPr>
          <a:xfrm>
            <a:off x="2831365" y="2088126"/>
            <a:ext cx="1737882" cy="1021594"/>
          </a:xfrm>
          <a:prstGeom prst="rightArrow">
            <a:avLst>
              <a:gd name="adj1" fmla="val 50000"/>
              <a:gd name="adj2" fmla="val 73537"/>
            </a:avLst>
          </a:prstGeom>
          <a:solidFill>
            <a:srgbClr val="00B0F0"/>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10" name="Right Arrow 9"/>
          <p:cNvSpPr/>
          <p:nvPr/>
        </p:nvSpPr>
        <p:spPr>
          <a:xfrm>
            <a:off x="5243715" y="2088126"/>
            <a:ext cx="1775449" cy="1021594"/>
          </a:xfrm>
          <a:prstGeom prst="rightArrow">
            <a:avLst>
              <a:gd name="adj1" fmla="val 50000"/>
              <a:gd name="adj2" fmla="val 73537"/>
            </a:avLst>
          </a:prstGeom>
          <a:solidFill>
            <a:srgbClr val="00B0F0"/>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11" name="Right Arrow 10"/>
          <p:cNvSpPr/>
          <p:nvPr/>
        </p:nvSpPr>
        <p:spPr>
          <a:xfrm>
            <a:off x="7642345" y="2088126"/>
            <a:ext cx="1106071" cy="1021594"/>
          </a:xfrm>
          <a:prstGeom prst="rightArrow">
            <a:avLst>
              <a:gd name="adj1" fmla="val 50000"/>
              <a:gd name="adj2" fmla="val 73537"/>
            </a:avLst>
          </a:prstGeom>
          <a:solidFill>
            <a:srgbClr val="00B0F0"/>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12" name="TextBox 11"/>
          <p:cNvSpPr txBox="1"/>
          <p:nvPr/>
        </p:nvSpPr>
        <p:spPr>
          <a:xfrm>
            <a:off x="882457" y="1303159"/>
            <a:ext cx="1599973" cy="380946"/>
          </a:xfrm>
          <a:prstGeom prst="rect">
            <a:avLst/>
          </a:prstGeom>
        </p:spPr>
        <p:txBody>
          <a:bodyPr vert="horz" wrap="square" lIns="91427" tIns="91427" rIns="91427" bIns="91427" rtlCol="0" anchor="ctr">
            <a:noAutofit/>
          </a:bodyPr>
          <a:lstStyle/>
          <a:p>
            <a:pPr marL="233318" indent="-233318" defTabSz="914225"/>
            <a:r>
              <a:rPr lang="en-US" sz="1568" dirty="0">
                <a:solidFill>
                  <a:srgbClr val="00B0F0"/>
                </a:solidFill>
                <a:latin typeface="Segoe UI Light"/>
                <a:ea typeface="Segoe UI" pitchFamily="34" charset="0"/>
                <a:cs typeface="Segoe UI" pitchFamily="34" charset="0"/>
              </a:rPr>
              <a:t>Code Repository</a:t>
            </a:r>
          </a:p>
        </p:txBody>
      </p:sp>
      <p:sp>
        <p:nvSpPr>
          <p:cNvPr id="13" name="TextBox 12"/>
          <p:cNvSpPr txBox="1"/>
          <p:nvPr/>
        </p:nvSpPr>
        <p:spPr>
          <a:xfrm>
            <a:off x="2756008" y="4121184"/>
            <a:ext cx="1676162" cy="707652"/>
          </a:xfrm>
          <a:prstGeom prst="rect">
            <a:avLst/>
          </a:prstGeom>
        </p:spPr>
        <p:txBody>
          <a:bodyPr vert="horz" wrap="square" lIns="91427" tIns="91427" rIns="91427" bIns="91427" rtlCol="0" anchor="ctr">
            <a:noAutofit/>
          </a:bodyPr>
          <a:lstStyle/>
          <a:p>
            <a:pPr defTabSz="914225"/>
            <a:r>
              <a:rPr lang="en-US" sz="1961" dirty="0">
                <a:solidFill>
                  <a:srgbClr val="00B0F0"/>
                </a:solidFill>
                <a:latin typeface="Segoe UI Light"/>
                <a:ea typeface="Segoe UI" pitchFamily="34" charset="0"/>
                <a:cs typeface="Segoe UI" pitchFamily="34" charset="0"/>
              </a:rPr>
              <a:t>Backlog</a:t>
            </a:r>
          </a:p>
        </p:txBody>
      </p:sp>
      <p:sp>
        <p:nvSpPr>
          <p:cNvPr id="14" name="TextBox 13"/>
          <p:cNvSpPr txBox="1"/>
          <p:nvPr/>
        </p:nvSpPr>
        <p:spPr>
          <a:xfrm>
            <a:off x="3643117" y="1303159"/>
            <a:ext cx="1599973" cy="380946"/>
          </a:xfrm>
          <a:prstGeom prst="rect">
            <a:avLst/>
          </a:prstGeom>
        </p:spPr>
        <p:txBody>
          <a:bodyPr vert="horz" wrap="square" lIns="91427" tIns="91427" rIns="91427" bIns="91427" rtlCol="0" anchor="ctr">
            <a:noAutofit/>
          </a:bodyPr>
          <a:lstStyle/>
          <a:p>
            <a:pPr marL="233318" indent="-233318" algn="ctr" defTabSz="914225"/>
            <a:r>
              <a:rPr lang="en-US" sz="1568" dirty="0">
                <a:solidFill>
                  <a:srgbClr val="00B0F0"/>
                </a:solidFill>
                <a:latin typeface="Segoe UI Light"/>
                <a:ea typeface="Segoe UI" pitchFamily="34" charset="0"/>
                <a:cs typeface="Segoe UI" pitchFamily="34" charset="0"/>
              </a:rPr>
              <a:t>Build + Deploy</a:t>
            </a:r>
          </a:p>
        </p:txBody>
      </p:sp>
      <p:sp>
        <p:nvSpPr>
          <p:cNvPr id="15" name="TextBox 14"/>
          <p:cNvSpPr txBox="1"/>
          <p:nvPr/>
        </p:nvSpPr>
        <p:spPr>
          <a:xfrm>
            <a:off x="3262671" y="5528264"/>
            <a:ext cx="3365708" cy="380946"/>
          </a:xfrm>
          <a:prstGeom prst="rect">
            <a:avLst/>
          </a:prstGeom>
        </p:spPr>
        <p:txBody>
          <a:bodyPr vert="horz" wrap="square" lIns="91427" tIns="91427" rIns="91427" bIns="91427" rtlCol="0" anchor="ctr">
            <a:noAutofit/>
          </a:bodyPr>
          <a:lstStyle/>
          <a:p>
            <a:pPr algn="ctr" defTabSz="914225"/>
            <a:r>
              <a:rPr lang="en-US" sz="1961" dirty="0">
                <a:solidFill>
                  <a:srgbClr val="00B0F0"/>
                </a:solidFill>
                <a:latin typeface="Segoe UI Light"/>
                <a:ea typeface="Segoe UI" pitchFamily="34" charset="0"/>
                <a:cs typeface="Segoe UI" pitchFamily="34" charset="0"/>
              </a:rPr>
              <a:t>Monitor and improve</a:t>
            </a:r>
          </a:p>
        </p:txBody>
      </p:sp>
      <p:sp>
        <p:nvSpPr>
          <p:cNvPr id="16" name="Rounded Rectangle 15"/>
          <p:cNvSpPr/>
          <p:nvPr/>
        </p:nvSpPr>
        <p:spPr>
          <a:xfrm>
            <a:off x="568047" y="1859556"/>
            <a:ext cx="2251809" cy="1599973"/>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pic>
        <p:nvPicPr>
          <p:cNvPr id="17" name="Picture 16"/>
          <p:cNvPicPr>
            <a:picLocks noChangeAspect="1"/>
          </p:cNvPicPr>
          <p:nvPr/>
        </p:nvPicPr>
        <p:blipFill>
          <a:blip r:embed="rId3"/>
          <a:stretch>
            <a:fillRect/>
          </a:stretch>
        </p:blipFill>
        <p:spPr>
          <a:xfrm>
            <a:off x="1270557" y="4169316"/>
            <a:ext cx="553977" cy="579743"/>
          </a:xfrm>
          <a:prstGeom prst="rect">
            <a:avLst/>
          </a:prstGeom>
        </p:spPr>
      </p:pic>
      <p:sp>
        <p:nvSpPr>
          <p:cNvPr id="18" name="Rounded Rectangle 17"/>
          <p:cNvSpPr/>
          <p:nvPr/>
        </p:nvSpPr>
        <p:spPr>
          <a:xfrm>
            <a:off x="3643117" y="1859556"/>
            <a:ext cx="1599973" cy="1599973"/>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pic>
        <p:nvPicPr>
          <p:cNvPr id="19" name="Picture 18"/>
          <p:cNvPicPr>
            <a:picLocks noChangeAspect="1"/>
          </p:cNvPicPr>
          <p:nvPr/>
        </p:nvPicPr>
        <p:blipFill>
          <a:blip r:embed="rId3"/>
          <a:stretch>
            <a:fillRect/>
          </a:stretch>
        </p:blipFill>
        <p:spPr>
          <a:xfrm>
            <a:off x="2101149" y="4169316"/>
            <a:ext cx="553977" cy="579743"/>
          </a:xfrm>
          <a:prstGeom prst="rect">
            <a:avLst/>
          </a:prstGeom>
        </p:spPr>
      </p:pic>
      <p:sp>
        <p:nvSpPr>
          <p:cNvPr id="25" name="TextBox 24"/>
          <p:cNvSpPr txBox="1"/>
          <p:nvPr/>
        </p:nvSpPr>
        <p:spPr>
          <a:xfrm>
            <a:off x="5873462" y="1303159"/>
            <a:ext cx="1965489" cy="380946"/>
          </a:xfrm>
          <a:prstGeom prst="rect">
            <a:avLst/>
          </a:prstGeom>
        </p:spPr>
        <p:txBody>
          <a:bodyPr vert="horz" wrap="square" lIns="91427" tIns="91427" rIns="91427" bIns="91427" rtlCol="0" anchor="ctr">
            <a:noAutofit/>
          </a:bodyPr>
          <a:lstStyle/>
          <a:p>
            <a:pPr marL="233318" indent="-233318" algn="ctr" defTabSz="914225"/>
            <a:r>
              <a:rPr lang="en-US" sz="1568" dirty="0">
                <a:solidFill>
                  <a:srgbClr val="00B0F0"/>
                </a:solidFill>
                <a:latin typeface="Segoe UI Light"/>
                <a:ea typeface="Segoe UI" pitchFamily="34" charset="0"/>
                <a:cs typeface="Segoe UI" pitchFamily="34" charset="0"/>
              </a:rPr>
              <a:t>App Testing</a:t>
            </a:r>
          </a:p>
        </p:txBody>
      </p:sp>
      <p:sp>
        <p:nvSpPr>
          <p:cNvPr id="26" name="Rounded Rectangle 25"/>
          <p:cNvSpPr/>
          <p:nvPr/>
        </p:nvSpPr>
        <p:spPr>
          <a:xfrm>
            <a:off x="6086305" y="1859556"/>
            <a:ext cx="1599973" cy="1599973"/>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27" name="TextBox 26"/>
          <p:cNvSpPr txBox="1"/>
          <p:nvPr/>
        </p:nvSpPr>
        <p:spPr>
          <a:xfrm>
            <a:off x="8825480" y="1303159"/>
            <a:ext cx="1599973" cy="380946"/>
          </a:xfrm>
          <a:prstGeom prst="rect">
            <a:avLst/>
          </a:prstGeom>
        </p:spPr>
        <p:txBody>
          <a:bodyPr vert="horz" wrap="square" lIns="91427" tIns="91427" rIns="91427" bIns="91427" rtlCol="0" anchor="ctr">
            <a:noAutofit/>
          </a:bodyPr>
          <a:lstStyle/>
          <a:p>
            <a:pPr marL="233318" indent="-233318" algn="ctr" defTabSz="914225"/>
            <a:r>
              <a:rPr lang="en-US" sz="1568" dirty="0">
                <a:solidFill>
                  <a:srgbClr val="00B0F0"/>
                </a:solidFill>
                <a:latin typeface="Segoe UI Light"/>
                <a:ea typeface="Segoe UI" pitchFamily="34" charset="0"/>
                <a:cs typeface="Segoe UI" pitchFamily="34" charset="0"/>
              </a:rPr>
              <a:t>Beta Testing</a:t>
            </a:r>
          </a:p>
        </p:txBody>
      </p:sp>
      <p:sp>
        <p:nvSpPr>
          <p:cNvPr id="28" name="Rounded Rectangle 27"/>
          <p:cNvSpPr/>
          <p:nvPr/>
        </p:nvSpPr>
        <p:spPr>
          <a:xfrm>
            <a:off x="8825479" y="1859556"/>
            <a:ext cx="1599973" cy="1599973"/>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a:defRPr/>
            </a:pPr>
            <a:endParaRPr lang="en-US" sz="1200" dirty="0" err="1">
              <a:solidFill>
                <a:srgbClr val="FFFFFF"/>
              </a:solidFill>
            </a:endParaRPr>
          </a:p>
        </p:txBody>
      </p:sp>
      <p:sp>
        <p:nvSpPr>
          <p:cNvPr id="47" name="Freeform 5"/>
          <p:cNvSpPr>
            <a:spLocks/>
          </p:cNvSpPr>
          <p:nvPr/>
        </p:nvSpPr>
        <p:spPr bwMode="auto">
          <a:xfrm>
            <a:off x="568047" y="6673349"/>
            <a:ext cx="2746858" cy="166523"/>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48" name="Freeform 7"/>
          <p:cNvSpPr>
            <a:spLocks/>
          </p:cNvSpPr>
          <p:nvPr/>
        </p:nvSpPr>
        <p:spPr bwMode="auto">
          <a:xfrm>
            <a:off x="658312" y="5857851"/>
            <a:ext cx="883974" cy="877749"/>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49" name="Freeform 8"/>
          <p:cNvSpPr>
            <a:spLocks/>
          </p:cNvSpPr>
          <p:nvPr/>
        </p:nvSpPr>
        <p:spPr bwMode="auto">
          <a:xfrm>
            <a:off x="2334439" y="5857851"/>
            <a:ext cx="885531" cy="877749"/>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0" name="Freeform 9"/>
          <p:cNvSpPr>
            <a:spLocks/>
          </p:cNvSpPr>
          <p:nvPr/>
        </p:nvSpPr>
        <p:spPr bwMode="auto">
          <a:xfrm>
            <a:off x="1243478" y="5857851"/>
            <a:ext cx="298808" cy="19298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1" name="Freeform 10"/>
          <p:cNvSpPr>
            <a:spLocks/>
          </p:cNvSpPr>
          <p:nvPr/>
        </p:nvSpPr>
        <p:spPr bwMode="auto">
          <a:xfrm>
            <a:off x="2334440" y="5857851"/>
            <a:ext cx="364173" cy="249007"/>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2" name="Freeform 11"/>
          <p:cNvSpPr>
            <a:spLocks/>
          </p:cNvSpPr>
          <p:nvPr/>
        </p:nvSpPr>
        <p:spPr bwMode="auto">
          <a:xfrm>
            <a:off x="596060" y="5700665"/>
            <a:ext cx="2684606" cy="235000"/>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4" name="Freeform 27"/>
          <p:cNvSpPr>
            <a:spLocks/>
          </p:cNvSpPr>
          <p:nvPr/>
        </p:nvSpPr>
        <p:spPr bwMode="auto">
          <a:xfrm>
            <a:off x="745464" y="5557486"/>
            <a:ext cx="70034" cy="29569"/>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5" name="Freeform 28"/>
          <p:cNvSpPr>
            <a:spLocks/>
          </p:cNvSpPr>
          <p:nvPr/>
        </p:nvSpPr>
        <p:spPr bwMode="auto">
          <a:xfrm>
            <a:off x="824835" y="5557486"/>
            <a:ext cx="70034" cy="29569"/>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sp>
        <p:nvSpPr>
          <p:cNvPr id="59" name="Freeform 19"/>
          <p:cNvSpPr>
            <a:spLocks/>
          </p:cNvSpPr>
          <p:nvPr/>
        </p:nvSpPr>
        <p:spPr bwMode="auto">
          <a:xfrm>
            <a:off x="1146377" y="5669540"/>
            <a:ext cx="809272" cy="32682"/>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853"/>
            <a:endParaRPr lang="en-US" sz="1372">
              <a:solidFill>
                <a:srgbClr val="FFFFFF"/>
              </a:solidFill>
            </a:endParaRPr>
          </a:p>
        </p:txBody>
      </p:sp>
      <p:pic>
        <p:nvPicPr>
          <p:cNvPr id="68" name="Picture 67"/>
          <p:cNvPicPr>
            <a:picLocks noChangeAspect="1"/>
          </p:cNvPicPr>
          <p:nvPr/>
        </p:nvPicPr>
        <p:blipFill>
          <a:blip r:embed="rId4"/>
          <a:stretch>
            <a:fillRect/>
          </a:stretch>
        </p:blipFill>
        <p:spPr>
          <a:xfrm>
            <a:off x="10330570" y="1926190"/>
            <a:ext cx="1906975" cy="1447257"/>
          </a:xfrm>
          <a:prstGeom prst="rect">
            <a:avLst/>
          </a:prstGeom>
        </p:spPr>
      </p:pic>
      <p:sp>
        <p:nvSpPr>
          <p:cNvPr id="153" name="TextBox 152"/>
          <p:cNvSpPr txBox="1"/>
          <p:nvPr/>
        </p:nvSpPr>
        <p:spPr>
          <a:xfrm>
            <a:off x="6628379" y="4162988"/>
            <a:ext cx="2231599" cy="479000"/>
          </a:xfrm>
          <a:prstGeom prst="rect">
            <a:avLst/>
          </a:prstGeom>
        </p:spPr>
        <p:txBody>
          <a:bodyPr vert="horz" wrap="square" lIns="91427" tIns="91427" rIns="91427" bIns="91427" rtlCol="0" anchor="ctr">
            <a:noAutofit/>
          </a:bodyPr>
          <a:lstStyle/>
          <a:p>
            <a:pPr marL="233318" indent="-233318" algn="ctr" defTabSz="914225"/>
            <a:r>
              <a:rPr lang="en-US" sz="1568" dirty="0">
                <a:solidFill>
                  <a:srgbClr val="00B0F0"/>
                </a:solidFill>
                <a:latin typeface="Segoe UI Light"/>
                <a:ea typeface="Segoe UI" pitchFamily="34" charset="0"/>
                <a:cs typeface="Segoe UI" pitchFamily="34" charset="0"/>
              </a:rPr>
              <a:t>Telemetry Collection</a:t>
            </a:r>
          </a:p>
        </p:txBody>
      </p:sp>
      <p:sp>
        <p:nvSpPr>
          <p:cNvPr id="159" name="Rectangle 16"/>
          <p:cNvSpPr>
            <a:spLocks noChangeArrowheads="1"/>
          </p:cNvSpPr>
          <p:nvPr/>
        </p:nvSpPr>
        <p:spPr bwMode="auto">
          <a:xfrm>
            <a:off x="1242869" y="5236891"/>
            <a:ext cx="627187" cy="4248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0" name="Oval 17"/>
          <p:cNvSpPr>
            <a:spLocks noChangeArrowheads="1"/>
          </p:cNvSpPr>
          <p:nvPr/>
        </p:nvSpPr>
        <p:spPr bwMode="auto">
          <a:xfrm>
            <a:off x="1551015" y="5246227"/>
            <a:ext cx="10895" cy="108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1" name="Rectangle 18"/>
          <p:cNvSpPr>
            <a:spLocks noChangeArrowheads="1"/>
          </p:cNvSpPr>
          <p:nvPr/>
        </p:nvSpPr>
        <p:spPr bwMode="auto">
          <a:xfrm>
            <a:off x="1264656" y="5269574"/>
            <a:ext cx="585166" cy="375066"/>
          </a:xfrm>
          <a:prstGeom prst="rect">
            <a:avLst/>
          </a:prstGeom>
          <a:solidFill>
            <a:srgbClr val="45226D"/>
          </a:solidFill>
          <a:ln>
            <a:noFill/>
          </a:ln>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2" name="Freeform 19"/>
          <p:cNvSpPr>
            <a:spLocks/>
          </p:cNvSpPr>
          <p:nvPr/>
        </p:nvSpPr>
        <p:spPr bwMode="auto">
          <a:xfrm>
            <a:off x="1146377" y="5669540"/>
            <a:ext cx="809272" cy="32682"/>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3" name="Rectangle 12"/>
          <p:cNvSpPr>
            <a:spLocks noChangeArrowheads="1"/>
          </p:cNvSpPr>
          <p:nvPr/>
        </p:nvSpPr>
        <p:spPr bwMode="auto">
          <a:xfrm>
            <a:off x="2063036" y="5236891"/>
            <a:ext cx="627187" cy="4248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4" name="Oval 13"/>
          <p:cNvSpPr>
            <a:spLocks noChangeArrowheads="1"/>
          </p:cNvSpPr>
          <p:nvPr/>
        </p:nvSpPr>
        <p:spPr bwMode="auto">
          <a:xfrm>
            <a:off x="2371182" y="5246227"/>
            <a:ext cx="10895" cy="108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5" name="Rectangle 14"/>
          <p:cNvSpPr>
            <a:spLocks noChangeArrowheads="1"/>
          </p:cNvSpPr>
          <p:nvPr/>
        </p:nvSpPr>
        <p:spPr bwMode="auto">
          <a:xfrm>
            <a:off x="2084824" y="5269574"/>
            <a:ext cx="583610" cy="375066"/>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sp>
        <p:nvSpPr>
          <p:cNvPr id="166" name="Freeform 15"/>
          <p:cNvSpPr>
            <a:spLocks/>
          </p:cNvSpPr>
          <p:nvPr/>
        </p:nvSpPr>
        <p:spPr bwMode="auto">
          <a:xfrm>
            <a:off x="1964988" y="5669540"/>
            <a:ext cx="809272" cy="32682"/>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372">
              <a:solidFill>
                <a:sysClr val="windowText" lastClr="000000"/>
              </a:solidFill>
            </a:endParaRPr>
          </a:p>
        </p:txBody>
      </p:sp>
      <p:pic>
        <p:nvPicPr>
          <p:cNvPr id="167" name="Picture 166"/>
          <p:cNvPicPr>
            <a:picLocks noChangeAspect="1"/>
          </p:cNvPicPr>
          <p:nvPr/>
        </p:nvPicPr>
        <p:blipFill rotWithShape="1">
          <a:blip r:embed="rId5"/>
          <a:srcRect l="3410" t="11340" r="78999" b="34299"/>
          <a:stretch/>
        </p:blipFill>
        <p:spPr>
          <a:xfrm>
            <a:off x="1430021" y="5335270"/>
            <a:ext cx="254439" cy="243673"/>
          </a:xfrm>
          <a:prstGeom prst="rect">
            <a:avLst/>
          </a:prstGeom>
        </p:spPr>
      </p:pic>
      <p:pic>
        <p:nvPicPr>
          <p:cNvPr id="168" name="Picture 167"/>
          <p:cNvPicPr>
            <a:picLocks noChangeAspect="1"/>
          </p:cNvPicPr>
          <p:nvPr/>
        </p:nvPicPr>
        <p:blipFill rotWithShape="1">
          <a:blip r:embed="rId6"/>
          <a:srcRect l="17462" t="19887" r="15557" b="19717"/>
          <a:stretch/>
        </p:blipFill>
        <p:spPr>
          <a:xfrm>
            <a:off x="2221052" y="5316826"/>
            <a:ext cx="311151" cy="280561"/>
          </a:xfrm>
          <a:prstGeom prst="rect">
            <a:avLst/>
          </a:prstGeom>
        </p:spPr>
      </p:pic>
      <p:pic>
        <p:nvPicPr>
          <p:cNvPr id="3" name="Picture 2"/>
          <p:cNvPicPr>
            <a:picLocks noChangeAspect="1"/>
          </p:cNvPicPr>
          <p:nvPr/>
        </p:nvPicPr>
        <p:blipFill>
          <a:blip r:embed="rId7"/>
          <a:stretch>
            <a:fillRect/>
          </a:stretch>
        </p:blipFill>
        <p:spPr>
          <a:xfrm>
            <a:off x="3484079" y="2294582"/>
            <a:ext cx="1202789" cy="676569"/>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5114" y="2130529"/>
            <a:ext cx="978742" cy="978742"/>
          </a:xfrm>
          <a:prstGeom prst="rect">
            <a:avLst/>
          </a:prstGeom>
        </p:spPr>
      </p:pic>
      <p:pic>
        <p:nvPicPr>
          <p:cNvPr id="31" name="Picture 30"/>
          <p:cNvPicPr>
            <a:picLocks noChangeAspect="1"/>
          </p:cNvPicPr>
          <p:nvPr/>
        </p:nvPicPr>
        <p:blipFill rotWithShape="1">
          <a:blip r:embed="rId9">
            <a:biLevel thresh="25000"/>
            <a:extLst>
              <a:ext uri="{28A0092B-C50C-407E-A947-70E740481C1C}">
                <a14:useLocalDpi xmlns:a14="http://schemas.microsoft.com/office/drawing/2010/main" val="0"/>
              </a:ext>
            </a:extLst>
          </a:blip>
          <a:srcRect r="83506" b="2410"/>
          <a:stretch/>
        </p:blipFill>
        <p:spPr>
          <a:xfrm>
            <a:off x="6519555" y="2320024"/>
            <a:ext cx="933931" cy="759066"/>
          </a:xfrm>
          <a:prstGeom prst="rect">
            <a:avLst/>
          </a:prstGeom>
        </p:spPr>
      </p:pic>
      <p:pic>
        <p:nvPicPr>
          <p:cNvPr id="32" name="Picture 31"/>
          <p:cNvPicPr>
            <a:picLocks noChangeAspect="1"/>
          </p:cNvPicPr>
          <p:nvPr/>
        </p:nvPicPr>
        <p:blipFill>
          <a:blip r:embed="rId10"/>
          <a:stretch>
            <a:fillRect/>
          </a:stretch>
        </p:blipFill>
        <p:spPr>
          <a:xfrm>
            <a:off x="9181332" y="2368891"/>
            <a:ext cx="1009032" cy="585239"/>
          </a:xfrm>
          <a:prstGeom prst="rect">
            <a:avLst/>
          </a:prstGeom>
        </p:spPr>
      </p:pic>
      <p:pic>
        <p:nvPicPr>
          <p:cNvPr id="33" name="Picture 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185" y="2390550"/>
            <a:ext cx="1942254" cy="610067"/>
          </a:xfrm>
          <a:prstGeom prst="rect">
            <a:avLst/>
          </a:prstGeom>
        </p:spPr>
      </p:pic>
      <p:grpSp>
        <p:nvGrpSpPr>
          <p:cNvPr id="41" name="Group 40"/>
          <p:cNvGrpSpPr/>
          <p:nvPr/>
        </p:nvGrpSpPr>
        <p:grpSpPr>
          <a:xfrm>
            <a:off x="6655517" y="4641988"/>
            <a:ext cx="2194128" cy="1602527"/>
            <a:chOff x="10361154" y="4917377"/>
            <a:chExt cx="4956997" cy="3620445"/>
          </a:xfrm>
        </p:grpSpPr>
        <p:grpSp>
          <p:nvGrpSpPr>
            <p:cNvPr id="35" name="Group 34"/>
            <p:cNvGrpSpPr/>
            <p:nvPr/>
          </p:nvGrpSpPr>
          <p:grpSpPr>
            <a:xfrm>
              <a:off x="10361154" y="4917377"/>
              <a:ext cx="4956997" cy="3620445"/>
              <a:chOff x="10472787" y="6341222"/>
              <a:chExt cx="6488474" cy="4738991"/>
            </a:xfrm>
          </p:grpSpPr>
          <p:pic>
            <p:nvPicPr>
              <p:cNvPr id="170" name="Picture 169"/>
              <p:cNvPicPr>
                <a:picLocks noChangeAspect="1"/>
              </p:cNvPicPr>
              <p:nvPr/>
            </p:nvPicPr>
            <p:blipFill>
              <a:blip r:embed="rId12"/>
              <a:stretch>
                <a:fillRect/>
              </a:stretch>
            </p:blipFill>
            <p:spPr>
              <a:xfrm>
                <a:off x="10472787" y="6341222"/>
                <a:ext cx="6488474" cy="4738991"/>
              </a:xfrm>
              <a:prstGeom prst="rect">
                <a:avLst/>
              </a:prstGeom>
            </p:spPr>
          </p:pic>
          <p:sp>
            <p:nvSpPr>
              <p:cNvPr id="34" name="Rectangle 33"/>
              <p:cNvSpPr/>
              <p:nvPr/>
            </p:nvSpPr>
            <p:spPr bwMode="auto">
              <a:xfrm>
                <a:off x="10886288" y="7894681"/>
                <a:ext cx="5709785" cy="2639888"/>
              </a:xfrm>
              <a:prstGeom prst="rect">
                <a:avLst/>
              </a:prstGeom>
              <a:solidFill>
                <a:srgbClr val="1989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Picture 35"/>
            <p:cNvPicPr>
              <a:picLocks noChangeAspect="1"/>
            </p:cNvPicPr>
            <p:nvPr/>
          </p:nvPicPr>
          <p:blipFill rotWithShape="1">
            <a:blip r:embed="rId13"/>
            <a:srcRect b="12485"/>
            <a:stretch/>
          </p:blipFill>
          <p:spPr>
            <a:xfrm>
              <a:off x="10858629" y="6407150"/>
              <a:ext cx="2819400" cy="1122560"/>
            </a:xfrm>
            <a:prstGeom prst="rect">
              <a:avLst/>
            </a:prstGeom>
          </p:spPr>
        </p:pic>
        <p:pic>
          <p:nvPicPr>
            <p:cNvPr id="171" name="Picture 170"/>
            <p:cNvPicPr>
              <a:picLocks noChangeAspect="1"/>
            </p:cNvPicPr>
            <p:nvPr/>
          </p:nvPicPr>
          <p:blipFill>
            <a:blip r:embed="rId10"/>
            <a:stretch>
              <a:fillRect/>
            </a:stretch>
          </p:blipFill>
          <p:spPr>
            <a:xfrm>
              <a:off x="13737825" y="6696038"/>
              <a:ext cx="1029265" cy="596974"/>
            </a:xfrm>
            <a:prstGeom prst="rect">
              <a:avLst/>
            </a:prstGeom>
          </p:spPr>
        </p:pic>
        <p:cxnSp>
          <p:nvCxnSpPr>
            <p:cNvPr id="38" name="Straight Connector 37"/>
            <p:cNvCxnSpPr/>
            <p:nvPr/>
          </p:nvCxnSpPr>
          <p:spPr>
            <a:xfrm>
              <a:off x="13854693"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770965"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1834861"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0898757" y="7527470"/>
              <a:ext cx="79552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197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mobile approaches</a:t>
            </a:r>
            <a:endParaRPr lang="en-US" dirty="0"/>
          </a:p>
        </p:txBody>
      </p:sp>
      <p:grpSp>
        <p:nvGrpSpPr>
          <p:cNvPr id="11" name="Group 10"/>
          <p:cNvGrpSpPr/>
          <p:nvPr/>
        </p:nvGrpSpPr>
        <p:grpSpPr>
          <a:xfrm>
            <a:off x="1848491" y="2226855"/>
            <a:ext cx="2910255" cy="1934308"/>
            <a:chOff x="866701" y="4494670"/>
            <a:chExt cx="6070452" cy="4034741"/>
          </a:xfrm>
        </p:grpSpPr>
        <p:pic>
          <p:nvPicPr>
            <p:cNvPr id="70" name="Picture 69" descr="Browser.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701" y="4494670"/>
              <a:ext cx="6070452" cy="4034741"/>
            </a:xfrm>
            <a:prstGeom prst="rect">
              <a:avLst/>
            </a:prstGeom>
          </p:spPr>
        </p:pic>
        <p:sp>
          <p:nvSpPr>
            <p:cNvPr id="72" name="Rounded Rectangle 71"/>
            <p:cNvSpPr/>
            <p:nvPr/>
          </p:nvSpPr>
          <p:spPr>
            <a:xfrm>
              <a:off x="1712331" y="6573188"/>
              <a:ext cx="4572000" cy="1061584"/>
            </a:xfrm>
            <a:prstGeom prst="round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200" dirty="0">
                  <a:solidFill>
                    <a:srgbClr val="FFFFFF">
                      <a:lumMod val="50000"/>
                    </a:srgbClr>
                  </a:solidFill>
                  <a:latin typeface="+mj-lt"/>
                  <a:ea typeface="Segoe UI Semilight" charset="0"/>
                  <a:cs typeface="Segoe UI Semilight" charset="0"/>
                  <a:rtl val="0"/>
                </a:rPr>
                <a:t>HTML 5</a:t>
              </a:r>
            </a:p>
            <a:p>
              <a:pPr algn="ctr" defTabSz="457189"/>
              <a:r>
                <a:rPr lang="en-US" sz="1200" dirty="0">
                  <a:solidFill>
                    <a:srgbClr val="FFFFFF">
                      <a:lumMod val="50000"/>
                    </a:srgbClr>
                  </a:solidFill>
                  <a:latin typeface="+mj-lt"/>
                  <a:ea typeface="Segoe UI Semilight" charset="0"/>
                  <a:cs typeface="Segoe UI Semilight" charset="0"/>
                  <a:rtl val="0"/>
                </a:rPr>
                <a:t>Proprietary languages</a:t>
              </a:r>
            </a:p>
          </p:txBody>
        </p:sp>
        <p:pic>
          <p:nvPicPr>
            <p:cNvPr id="73" name="Picture 7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17408" y="5874710"/>
              <a:ext cx="473055" cy="473055"/>
            </a:xfrm>
            <a:prstGeom prst="rect">
              <a:avLst/>
            </a:prstGeom>
          </p:spPr>
        </p:pic>
        <p:pic>
          <p:nvPicPr>
            <p:cNvPr id="74" name="Picture 7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89962" y="5902906"/>
              <a:ext cx="448186" cy="456579"/>
            </a:xfrm>
            <a:prstGeom prst="rect">
              <a:avLst/>
            </a:prstGeom>
          </p:spPr>
        </p:pic>
        <p:pic>
          <p:nvPicPr>
            <p:cNvPr id="75" name="Picture 7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35035" y="5891264"/>
              <a:ext cx="456579" cy="456579"/>
            </a:xfrm>
            <a:prstGeom prst="rect">
              <a:avLst/>
            </a:prstGeom>
          </p:spPr>
        </p:pic>
        <p:pic>
          <p:nvPicPr>
            <p:cNvPr id="76" name="Picture 7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68229" y="5911760"/>
              <a:ext cx="420533" cy="455207"/>
            </a:xfrm>
            <a:prstGeom prst="rect">
              <a:avLst/>
            </a:prstGeom>
          </p:spPr>
        </p:pic>
      </p:grpSp>
      <p:sp>
        <p:nvSpPr>
          <p:cNvPr id="63" name="Title 1"/>
          <p:cNvSpPr txBox="1">
            <a:spLocks/>
          </p:cNvSpPr>
          <p:nvPr/>
        </p:nvSpPr>
        <p:spPr>
          <a:xfrm>
            <a:off x="1938393" y="1543175"/>
            <a:ext cx="2698235" cy="48512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100" dirty="0">
                <a:solidFill>
                  <a:srgbClr val="78909C"/>
                </a:solidFill>
                <a:ea typeface="Segoe UI" charset="0"/>
                <a:cs typeface="Segoe UI Semilight"/>
                <a:rtl val="0"/>
              </a:rPr>
              <a:t>1. Hybrid / Web</a:t>
            </a:r>
          </a:p>
        </p:txBody>
      </p:sp>
      <p:cxnSp>
        <p:nvCxnSpPr>
          <p:cNvPr id="9" name="Straight Connector 8"/>
          <p:cNvCxnSpPr/>
          <p:nvPr/>
        </p:nvCxnSpPr>
        <p:spPr>
          <a:xfrm>
            <a:off x="1919732" y="1974415"/>
            <a:ext cx="9692640" cy="0"/>
          </a:xfrm>
          <a:prstGeom prst="line">
            <a:avLst/>
          </a:prstGeom>
          <a:ln>
            <a:solidFill>
              <a:srgbClr val="888888"/>
            </a:solidFill>
            <a:prstDash val="dot"/>
          </a:ln>
          <a:effectLst/>
        </p:spPr>
        <p:style>
          <a:lnRef idx="2">
            <a:schemeClr val="accent1"/>
          </a:lnRef>
          <a:fillRef idx="0">
            <a:schemeClr val="accent1"/>
          </a:fillRef>
          <a:effectRef idx="1">
            <a:schemeClr val="accent1"/>
          </a:effectRef>
          <a:fontRef idx="minor">
            <a:schemeClr val="tx1"/>
          </a:fontRef>
        </p:style>
      </p:cxnSp>
      <p:sp>
        <p:nvSpPr>
          <p:cNvPr id="56" name="Title 1"/>
          <p:cNvSpPr txBox="1">
            <a:spLocks/>
          </p:cNvSpPr>
          <p:nvPr/>
        </p:nvSpPr>
        <p:spPr>
          <a:xfrm>
            <a:off x="5102675" y="1543175"/>
            <a:ext cx="2755935" cy="48512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100" dirty="0">
                <a:solidFill>
                  <a:srgbClr val="78909C"/>
                </a:solidFill>
                <a:ea typeface="Segoe UI" charset="0"/>
                <a:cs typeface="Segoe UI Semilight"/>
                <a:rtl val="0"/>
              </a:rPr>
              <a:t>2. Platform-Specific</a:t>
            </a:r>
          </a:p>
        </p:txBody>
      </p:sp>
      <p:grpSp>
        <p:nvGrpSpPr>
          <p:cNvPr id="12" name="Group 11"/>
          <p:cNvGrpSpPr/>
          <p:nvPr/>
        </p:nvGrpSpPr>
        <p:grpSpPr>
          <a:xfrm>
            <a:off x="5102675" y="2368153"/>
            <a:ext cx="2755935" cy="1647732"/>
            <a:chOff x="8595359" y="4707170"/>
            <a:chExt cx="6423440" cy="3840480"/>
          </a:xfrm>
        </p:grpSpPr>
        <p:pic>
          <p:nvPicPr>
            <p:cNvPr id="77" name="Picture 7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82430" y="4755770"/>
              <a:ext cx="2118196" cy="3749041"/>
            </a:xfrm>
            <a:prstGeom prst="rect">
              <a:avLst/>
            </a:prstGeom>
          </p:spPr>
        </p:pic>
        <p:sp>
          <p:nvSpPr>
            <p:cNvPr id="80" name="Rectangle 79"/>
            <p:cNvSpPr/>
            <p:nvPr/>
          </p:nvSpPr>
          <p:spPr>
            <a:xfrm>
              <a:off x="11036737" y="5132267"/>
              <a:ext cx="1609578" cy="2929161"/>
            </a:xfrm>
            <a:prstGeom prst="rect">
              <a:avLst/>
            </a:prstGeom>
            <a:solidFill>
              <a:srgbClr val="00AD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551" dirty="0">
                  <a:solidFill>
                    <a:srgbClr val="FFFFFF"/>
                  </a:solidFill>
                  <a:latin typeface="+mj-lt"/>
                  <a:rtl val="0"/>
                </a:rPr>
                <a:t> </a:t>
              </a:r>
            </a:p>
          </p:txBody>
        </p:sp>
        <p:pic>
          <p:nvPicPr>
            <p:cNvPr id="81" name="Picture 8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3135648" y="4741096"/>
              <a:ext cx="1883151" cy="3707059"/>
            </a:xfrm>
            <a:prstGeom prst="rect">
              <a:avLst/>
            </a:prstGeom>
          </p:spPr>
        </p:pic>
        <p:sp>
          <p:nvSpPr>
            <p:cNvPr id="82" name="Rectangle 81"/>
            <p:cNvSpPr/>
            <p:nvPr/>
          </p:nvSpPr>
          <p:spPr>
            <a:xfrm>
              <a:off x="13237220" y="5064681"/>
              <a:ext cx="1674496" cy="2980753"/>
            </a:xfrm>
            <a:prstGeom prst="rect">
              <a:avLst/>
            </a:prstGeom>
            <a:solidFill>
              <a:srgbClr val="90C8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551">
                <a:solidFill>
                  <a:srgbClr val="FFFFFF"/>
                </a:solidFill>
                <a:latin typeface="+mj-lt"/>
                <a:rtl val="0"/>
              </a:endParaRPr>
            </a:p>
          </p:txBody>
        </p:sp>
        <p:pic>
          <p:nvPicPr>
            <p:cNvPr id="83" name="Picture 8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95359" y="4707170"/>
              <a:ext cx="2064259" cy="3840480"/>
            </a:xfrm>
            <a:prstGeom prst="rect">
              <a:avLst/>
            </a:prstGeom>
          </p:spPr>
        </p:pic>
        <p:sp>
          <p:nvSpPr>
            <p:cNvPr id="84" name="Rectangle 83"/>
            <p:cNvSpPr/>
            <p:nvPr/>
          </p:nvSpPr>
          <p:spPr>
            <a:xfrm>
              <a:off x="8844249" y="5213540"/>
              <a:ext cx="1580289" cy="2807201"/>
            </a:xfrm>
            <a:prstGeom prst="rect">
              <a:avLst/>
            </a:prstGeom>
            <a:solidFill>
              <a:srgbClr val="8E6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551" dirty="0">
                  <a:solidFill>
                    <a:srgbClr val="FFFFFF"/>
                  </a:solidFill>
                  <a:latin typeface="+mj-lt"/>
                  <a:rtl val="0"/>
                </a:rPr>
                <a:t> </a:t>
              </a:r>
            </a:p>
          </p:txBody>
        </p:sp>
        <p:pic>
          <p:nvPicPr>
            <p:cNvPr id="85" name="Picture 8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3860744" y="5700873"/>
              <a:ext cx="438247" cy="512936"/>
            </a:xfrm>
            <a:prstGeom prst="rect">
              <a:avLst/>
            </a:prstGeom>
          </p:spPr>
        </p:pic>
        <p:pic>
          <p:nvPicPr>
            <p:cNvPr id="86" name="Picture 8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626598" y="5756325"/>
              <a:ext cx="451278" cy="457200"/>
            </a:xfrm>
            <a:prstGeom prst="rect">
              <a:avLst/>
            </a:prstGeom>
          </p:spPr>
        </p:pic>
        <p:pic>
          <p:nvPicPr>
            <p:cNvPr id="87" name="Picture 8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42458" y="5760719"/>
              <a:ext cx="394330" cy="457200"/>
            </a:xfrm>
            <a:prstGeom prst="rect">
              <a:avLst/>
            </a:prstGeom>
          </p:spPr>
        </p:pic>
        <p:sp>
          <p:nvSpPr>
            <p:cNvPr id="88" name="Rounded Rectangle 87"/>
            <p:cNvSpPr/>
            <p:nvPr/>
          </p:nvSpPr>
          <p:spPr>
            <a:xfrm>
              <a:off x="8936747" y="6615754"/>
              <a:ext cx="1386507" cy="596151"/>
            </a:xfrm>
            <a:prstGeom prst="roundRect">
              <a:avLst/>
            </a:prstGeom>
            <a:solidFill>
              <a:srgbClr val="8E60A0">
                <a:alpha val="80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200" dirty="0" err="1">
                  <a:solidFill>
                    <a:srgbClr val="FFFFFF"/>
                  </a:solidFill>
                  <a:latin typeface="+mj-lt"/>
                  <a:ea typeface="Segoe UI Semilight" charset="0"/>
                  <a:cs typeface="Segoe UI Semilight" charset="0"/>
                  <a:rtl val="0"/>
                </a:rPr>
                <a:t>Obj</a:t>
              </a:r>
              <a:r>
                <a:rPr lang="en-US" sz="1200" dirty="0">
                  <a:solidFill>
                    <a:srgbClr val="FFFFFF"/>
                  </a:solidFill>
                  <a:latin typeface="+mj-lt"/>
                  <a:ea typeface="Segoe UI Semilight" charset="0"/>
                  <a:cs typeface="Segoe UI Semilight" charset="0"/>
                  <a:rtl val="0"/>
                </a:rPr>
                <a:t> C</a:t>
              </a:r>
            </a:p>
          </p:txBody>
        </p:sp>
        <p:sp>
          <p:nvSpPr>
            <p:cNvPr id="89" name="Rounded Rectangle 88"/>
            <p:cNvSpPr/>
            <p:nvPr/>
          </p:nvSpPr>
          <p:spPr>
            <a:xfrm>
              <a:off x="11174803" y="6615754"/>
              <a:ext cx="1386507" cy="596151"/>
            </a:xfrm>
            <a:prstGeom prst="roundRect">
              <a:avLst/>
            </a:prstGeom>
            <a:solidFill>
              <a:srgbClr val="00ADEF">
                <a:alpha val="80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200">
                  <a:solidFill>
                    <a:srgbClr val="FFFFFF"/>
                  </a:solidFill>
                  <a:latin typeface="+mj-lt"/>
                  <a:ea typeface="Segoe UI Semilight" charset="0"/>
                  <a:cs typeface="Segoe UI Semilight" charset="0"/>
                  <a:rtl val="0"/>
                </a:rPr>
                <a:t>C#</a:t>
              </a:r>
              <a:endParaRPr lang="en-US" sz="1200" dirty="0">
                <a:solidFill>
                  <a:srgbClr val="FFFFFF"/>
                </a:solidFill>
                <a:latin typeface="+mj-lt"/>
                <a:ea typeface="Segoe UI Semilight" charset="0"/>
                <a:cs typeface="Segoe UI Semilight" charset="0"/>
                <a:rtl val="0"/>
              </a:endParaRPr>
            </a:p>
          </p:txBody>
        </p:sp>
        <p:sp>
          <p:nvSpPr>
            <p:cNvPr id="90" name="Rounded Rectangle 89"/>
            <p:cNvSpPr/>
            <p:nvPr/>
          </p:nvSpPr>
          <p:spPr>
            <a:xfrm>
              <a:off x="13350178" y="6615754"/>
              <a:ext cx="1386507" cy="596151"/>
            </a:xfrm>
            <a:prstGeom prst="roundRect">
              <a:avLst/>
            </a:prstGeom>
            <a:solidFill>
              <a:srgbClr val="90C862">
                <a:alpha val="80000"/>
              </a:srgbClr>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200" dirty="0">
                  <a:solidFill>
                    <a:srgbClr val="FFFFFF"/>
                  </a:solidFill>
                  <a:latin typeface="+mj-lt"/>
                  <a:ea typeface="Segoe UI Semilight" charset="0"/>
                  <a:cs typeface="Segoe UI Semilight" charset="0"/>
                  <a:rtl val="0"/>
                </a:rPr>
                <a:t>Java</a:t>
              </a:r>
            </a:p>
          </p:txBody>
        </p:sp>
      </p:grpSp>
      <p:sp>
        <p:nvSpPr>
          <p:cNvPr id="57" name="Title 1"/>
          <p:cNvSpPr txBox="1">
            <a:spLocks/>
          </p:cNvSpPr>
          <p:nvPr/>
        </p:nvSpPr>
        <p:spPr>
          <a:xfrm>
            <a:off x="8413735" y="1543175"/>
            <a:ext cx="2908043" cy="485125"/>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100" dirty="0">
                <a:solidFill>
                  <a:srgbClr val="78909C"/>
                </a:solidFill>
                <a:ea typeface="Segoe UI" charset="0"/>
                <a:cs typeface="Segoe UI Semilight"/>
                <a:rtl val="0"/>
              </a:rPr>
              <a:t>3. Cross-Platform Native</a:t>
            </a:r>
          </a:p>
        </p:txBody>
      </p:sp>
      <p:grpSp>
        <p:nvGrpSpPr>
          <p:cNvPr id="48" name="Group 47"/>
          <p:cNvGrpSpPr/>
          <p:nvPr/>
        </p:nvGrpSpPr>
        <p:grpSpPr>
          <a:xfrm>
            <a:off x="8441846" y="2368153"/>
            <a:ext cx="2755935" cy="1647732"/>
            <a:chOff x="8595359" y="4707170"/>
            <a:chExt cx="6423440" cy="3840480"/>
          </a:xfrm>
        </p:grpSpPr>
        <p:pic>
          <p:nvPicPr>
            <p:cNvPr id="49" name="Picture 4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760682" y="4755770"/>
              <a:ext cx="2118196" cy="3749040"/>
            </a:xfrm>
            <a:prstGeom prst="rect">
              <a:avLst/>
            </a:prstGeom>
          </p:spPr>
        </p:pic>
        <p:sp>
          <p:nvSpPr>
            <p:cNvPr id="50" name="Rectangle 49"/>
            <p:cNvSpPr/>
            <p:nvPr/>
          </p:nvSpPr>
          <p:spPr>
            <a:xfrm>
              <a:off x="11014990" y="5132267"/>
              <a:ext cx="1609578" cy="2929161"/>
            </a:xfrm>
            <a:prstGeom prst="rect">
              <a:avLst/>
            </a:prstGeom>
            <a:solidFill>
              <a:srgbClr val="19B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551" dirty="0">
                  <a:solidFill>
                    <a:srgbClr val="FFFFFF"/>
                  </a:solidFill>
                  <a:latin typeface="+mj-lt"/>
                  <a:rtl val="0"/>
                </a:rPr>
                <a:t> </a:t>
              </a:r>
            </a:p>
          </p:txBody>
        </p:sp>
        <p:pic>
          <p:nvPicPr>
            <p:cNvPr id="51" name="Picture 5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3135648" y="4741096"/>
              <a:ext cx="1883151" cy="3707059"/>
            </a:xfrm>
            <a:prstGeom prst="rect">
              <a:avLst/>
            </a:prstGeom>
          </p:spPr>
        </p:pic>
        <p:sp>
          <p:nvSpPr>
            <p:cNvPr id="52" name="Rectangle 51"/>
            <p:cNvSpPr/>
            <p:nvPr/>
          </p:nvSpPr>
          <p:spPr>
            <a:xfrm>
              <a:off x="13237220" y="5064681"/>
              <a:ext cx="1674496" cy="2980753"/>
            </a:xfrm>
            <a:prstGeom prst="rect">
              <a:avLst/>
            </a:prstGeom>
            <a:solidFill>
              <a:srgbClr val="19B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551">
                <a:solidFill>
                  <a:srgbClr val="FFFFFF"/>
                </a:solidFill>
                <a:latin typeface="+mj-lt"/>
                <a:rtl val="0"/>
              </a:endParaRPr>
            </a:p>
          </p:txBody>
        </p:sp>
        <p:pic>
          <p:nvPicPr>
            <p:cNvPr id="53" name="Picture 5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95359" y="4707170"/>
              <a:ext cx="2064259" cy="3840480"/>
            </a:xfrm>
            <a:prstGeom prst="rect">
              <a:avLst/>
            </a:prstGeom>
          </p:spPr>
        </p:pic>
        <p:sp>
          <p:nvSpPr>
            <p:cNvPr id="54" name="Rectangle 53"/>
            <p:cNvSpPr/>
            <p:nvPr/>
          </p:nvSpPr>
          <p:spPr>
            <a:xfrm>
              <a:off x="8844249" y="5213540"/>
              <a:ext cx="1580289" cy="2807201"/>
            </a:xfrm>
            <a:prstGeom prst="rect">
              <a:avLst/>
            </a:prstGeom>
            <a:solidFill>
              <a:srgbClr val="19BD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551" dirty="0">
                  <a:solidFill>
                    <a:srgbClr val="FFFFFF"/>
                  </a:solidFill>
                  <a:latin typeface="+mj-lt"/>
                  <a:rtl val="0"/>
                </a:rPr>
                <a:t> </a:t>
              </a:r>
            </a:p>
          </p:txBody>
        </p:sp>
        <p:pic>
          <p:nvPicPr>
            <p:cNvPr id="55" name="Picture 5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3860744" y="5700873"/>
              <a:ext cx="438247" cy="512936"/>
            </a:xfrm>
            <a:prstGeom prst="rect">
              <a:avLst/>
            </a:prstGeom>
          </p:spPr>
        </p:pic>
        <p:pic>
          <p:nvPicPr>
            <p:cNvPr id="59" name="Picture 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1604851" y="5756325"/>
              <a:ext cx="451278" cy="457200"/>
            </a:xfrm>
            <a:prstGeom prst="rect">
              <a:avLst/>
            </a:prstGeom>
          </p:spPr>
        </p:pic>
        <p:pic>
          <p:nvPicPr>
            <p:cNvPr id="60" name="Picture 5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42458" y="5760719"/>
              <a:ext cx="394330" cy="457200"/>
            </a:xfrm>
            <a:prstGeom prst="rect">
              <a:avLst/>
            </a:prstGeom>
          </p:spPr>
        </p:pic>
      </p:grpSp>
      <p:sp>
        <p:nvSpPr>
          <p:cNvPr id="96" name="Rounded Rectangle 95"/>
          <p:cNvSpPr/>
          <p:nvPr/>
        </p:nvSpPr>
        <p:spPr>
          <a:xfrm>
            <a:off x="8681325" y="3161642"/>
            <a:ext cx="2358404" cy="270357"/>
          </a:xfrm>
          <a:prstGeom prst="roundRect">
            <a:avLst/>
          </a:prstGeom>
          <a:solidFill>
            <a:srgbClr val="19BDFB"/>
          </a:solidFill>
          <a:ln w="31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r>
              <a:rPr lang="en-US" sz="1600" dirty="0">
                <a:solidFill>
                  <a:srgbClr val="FFFFFF"/>
                </a:solidFill>
                <a:latin typeface="+mj-lt"/>
                <a:ea typeface="Segoe UI Semilight" charset="0"/>
                <a:cs typeface="Segoe UI Semilight" charset="0"/>
                <a:rtl val="0"/>
              </a:rPr>
              <a:t>Shared Code</a:t>
            </a:r>
          </a:p>
        </p:txBody>
      </p:sp>
      <p:graphicFrame>
        <p:nvGraphicFramePr>
          <p:cNvPr id="5" name="Table 4"/>
          <p:cNvGraphicFramePr>
            <a:graphicFrameLocks noGrp="1"/>
          </p:cNvGraphicFramePr>
          <p:nvPr>
            <p:extLst/>
          </p:nvPr>
        </p:nvGraphicFramePr>
        <p:xfrm>
          <a:off x="1619276" y="4259936"/>
          <a:ext cx="9761481" cy="1842105"/>
        </p:xfrm>
        <a:graphic>
          <a:graphicData uri="http://schemas.openxmlformats.org/drawingml/2006/table">
            <a:tbl>
              <a:tblPr firstRow="1" bandRow="1"/>
              <a:tblGrid>
                <a:gridCol w="3253827"/>
                <a:gridCol w="3253827"/>
                <a:gridCol w="3253827"/>
              </a:tblGrid>
              <a:tr h="614035">
                <a:tc>
                  <a:txBody>
                    <a:bodyPr/>
                    <a:lstStyle/>
                    <a:p>
                      <a:pPr marL="915988" indent="0">
                        <a:tabLst/>
                      </a:pPr>
                      <a:r>
                        <a:rPr lang="en-US" sz="1200" b="0" i="0" dirty="0" smtClean="0">
                          <a:solidFill>
                            <a:srgbClr val="888888"/>
                          </a:solidFill>
                          <a:latin typeface="Segoe UI Semilight" charset="0"/>
                          <a:ea typeface="Segoe UI Semilight" charset="0"/>
                          <a:cs typeface="Segoe UI Semilight" charset="0"/>
                        </a:rPr>
                        <a:t>Limited functionality, slow performance</a:t>
                      </a:r>
                      <a:endParaRPr lang="en-US" sz="1200" b="0" i="0" dirty="0">
                        <a:solidFill>
                          <a:srgbClr val="888888"/>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12700" cmpd="sng">
                      <a:noFill/>
                      <a:prstDash val="solid"/>
                    </a:lnT>
                    <a:lnB w="635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915988" indent="0">
                        <a:tabLst/>
                      </a:pPr>
                      <a:r>
                        <a:rPr lang="en-US" sz="1200" b="0" i="0" dirty="0" smtClean="0">
                          <a:solidFill>
                            <a:srgbClr val="888888"/>
                          </a:solidFill>
                          <a:latin typeface="Segoe UI Semilight" charset="0"/>
                          <a:ea typeface="Segoe UI Semilight" charset="0"/>
                          <a:cs typeface="Segoe UI Semilight" charset="0"/>
                        </a:rPr>
                        <a:t>Native experience,</a:t>
                      </a:r>
                      <a:r>
                        <a:rPr lang="en-US" sz="1200" b="0" i="0" baseline="0" dirty="0" smtClean="0">
                          <a:solidFill>
                            <a:srgbClr val="888888"/>
                          </a:solidFill>
                          <a:latin typeface="Segoe UI Semilight" charset="0"/>
                          <a:ea typeface="Segoe UI Semilight" charset="0"/>
                          <a:cs typeface="Segoe UI Semilight" charset="0"/>
                        </a:rPr>
                        <a:t> high performance</a:t>
                      </a:r>
                      <a:endParaRPr lang="en-US" sz="1200" b="0" i="0" dirty="0">
                        <a:solidFill>
                          <a:srgbClr val="888888"/>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12700" cmpd="sng">
                      <a:noFill/>
                      <a:prstDash val="solid"/>
                    </a:lnT>
                    <a:lnB w="635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915988" indent="0">
                        <a:tabLst/>
                      </a:pPr>
                      <a:r>
                        <a:rPr lang="en-US" sz="1200" b="0" i="0" dirty="0" smtClean="0">
                          <a:solidFill>
                            <a:srgbClr val="888888"/>
                          </a:solidFill>
                          <a:latin typeface="Segoe UI Semilight" charset="0"/>
                          <a:ea typeface="Segoe UI Semilight" charset="0"/>
                          <a:cs typeface="Segoe UI Semilight" charset="0"/>
                        </a:rPr>
                        <a:t>Fully native UI and performance;</a:t>
                      </a:r>
                      <a:r>
                        <a:rPr lang="en-US" sz="1200" b="0" i="0" baseline="0" dirty="0" smtClean="0">
                          <a:solidFill>
                            <a:srgbClr val="888888"/>
                          </a:solidFill>
                          <a:latin typeface="Segoe UI Semilight" charset="0"/>
                          <a:ea typeface="Segoe UI Semilight" charset="0"/>
                          <a:cs typeface="Segoe UI Semilight" charset="0"/>
                        </a:rPr>
                        <a:t> high fidelity API access</a:t>
                      </a:r>
                      <a:endParaRPr lang="en-US" sz="1200" b="0" i="0" dirty="0">
                        <a:solidFill>
                          <a:srgbClr val="888888"/>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12700" cmpd="sng">
                      <a:noFill/>
                      <a:prstDash val="solid"/>
                    </a:lnT>
                    <a:lnB w="635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614035">
                <a:tc>
                  <a:txBody>
                    <a:bodyPr/>
                    <a:lstStyle/>
                    <a:p>
                      <a:pPr marL="915988"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888888"/>
                          </a:solidFill>
                          <a:effectLst/>
                          <a:uLnTx/>
                          <a:uFillTx/>
                          <a:latin typeface="Segoe UI Semilight" charset="0"/>
                          <a:ea typeface="Segoe UI Semilight" charset="0"/>
                          <a:cs typeface="Segoe UI Semilight" charset="0"/>
                          <a:sym typeface="Arial"/>
                          <a:rtl val="0"/>
                        </a:rPr>
                        <a:t>Build once, scale quickly</a:t>
                      </a:r>
                      <a:endParaRPr kumimoji="0" lang="en-US" sz="1200" b="0" i="0" u="none" strike="noStrike" kern="0" cap="none" spc="0" normalizeH="0" baseline="0" noProof="0" dirty="0">
                        <a:ln>
                          <a:noFill/>
                        </a:ln>
                        <a:solidFill>
                          <a:srgbClr val="888888"/>
                        </a:solidFill>
                        <a:effectLst/>
                        <a:uLnTx/>
                        <a:uFillTx/>
                        <a:latin typeface="Segoe UI Semilight" charset="0"/>
                        <a:ea typeface="Segoe UI Semilight" charset="0"/>
                        <a:cs typeface="Segoe UI Semilight" charset="0"/>
                        <a:sym typeface="Arial"/>
                        <a:rtl val="0"/>
                      </a:endParaRPr>
                    </a:p>
                  </a:txBody>
                  <a:tcPr marL="45720" marR="45720" marT="22860" marB="22860" anchor="ctr">
                    <a:lnL w="12700" cmpd="sng">
                      <a:noFill/>
                      <a:prstDash val="solid"/>
                    </a:lnL>
                    <a:lnR w="12700" cmpd="sng">
                      <a:noFill/>
                      <a:prstDash val="solid"/>
                    </a:lnR>
                    <a:lnT w="6350" cap="flat" cmpd="sng" algn="ctr">
                      <a:solidFill>
                        <a:schemeClr val="bg1">
                          <a:lumMod val="50000"/>
                        </a:schemeClr>
                      </a:solidFill>
                      <a:prstDash val="sysDot"/>
                      <a:round/>
                      <a:headEnd type="none" w="med" len="med"/>
                      <a:tailEnd type="none" w="med" len="med"/>
                    </a:lnT>
                    <a:lnB w="635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915988" indent="0">
                        <a:tabLst/>
                      </a:pPr>
                      <a:r>
                        <a:rPr lang="en-US" sz="1200" b="0" i="0" dirty="0" smtClean="0">
                          <a:solidFill>
                            <a:srgbClr val="888888"/>
                          </a:solidFill>
                          <a:latin typeface="Segoe UI Semilight" charset="0"/>
                          <a:ea typeface="Segoe UI Semilight" charset="0"/>
                          <a:cs typeface="Segoe UI Semilight" charset="0"/>
                        </a:rPr>
                        <a:t>Long development</a:t>
                      </a:r>
                      <a:r>
                        <a:rPr lang="en-US" sz="1200" b="0" i="0" baseline="0" dirty="0" smtClean="0">
                          <a:solidFill>
                            <a:srgbClr val="888888"/>
                          </a:solidFill>
                          <a:latin typeface="Segoe UI Semilight" charset="0"/>
                          <a:ea typeface="Segoe UI Semilight" charset="0"/>
                          <a:cs typeface="Segoe UI Semilight" charset="0"/>
                        </a:rPr>
                        <a:t> and maintenance time for 3 code bases</a:t>
                      </a:r>
                      <a:endParaRPr lang="en-US" sz="1200" b="0" i="0" dirty="0">
                        <a:solidFill>
                          <a:srgbClr val="888888"/>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6350" cap="flat" cmpd="sng" algn="ctr">
                      <a:solidFill>
                        <a:schemeClr val="bg1">
                          <a:lumMod val="50000"/>
                        </a:schemeClr>
                      </a:solidFill>
                      <a:prstDash val="sysDot"/>
                      <a:round/>
                      <a:headEnd type="none" w="med" len="med"/>
                      <a:tailEnd type="none" w="med" len="med"/>
                    </a:lnT>
                    <a:lnB w="635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915988" indent="0">
                        <a:tabLst/>
                      </a:pPr>
                      <a:r>
                        <a:rPr lang="en-US" sz="1200" b="0" i="0" dirty="0" smtClean="0">
                          <a:solidFill>
                            <a:srgbClr val="888888"/>
                          </a:solidFill>
                          <a:latin typeface="Segoe UI Semilight" charset="0"/>
                          <a:ea typeface="Segoe UI Semilight" charset="0"/>
                          <a:cs typeface="Segoe UI Semilight" charset="0"/>
                        </a:rPr>
                        <a:t>Only one code base, one team</a:t>
                      </a:r>
                      <a:r>
                        <a:rPr lang="en-US" sz="1200" b="0" i="0" baseline="0" dirty="0" smtClean="0">
                          <a:solidFill>
                            <a:srgbClr val="888888"/>
                          </a:solidFill>
                          <a:latin typeface="Segoe UI Semilight" charset="0"/>
                          <a:ea typeface="Segoe UI Semilight" charset="0"/>
                          <a:cs typeface="Segoe UI Semilight" charset="0"/>
                        </a:rPr>
                        <a:t> to maintain</a:t>
                      </a:r>
                      <a:endParaRPr lang="en-US" sz="1200" b="0" i="0" dirty="0">
                        <a:solidFill>
                          <a:srgbClr val="888888"/>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6350" cap="flat" cmpd="sng" algn="ctr">
                      <a:solidFill>
                        <a:schemeClr val="bg1">
                          <a:lumMod val="50000"/>
                        </a:schemeClr>
                      </a:solidFill>
                      <a:prstDash val="sysDot"/>
                      <a:round/>
                      <a:headEnd type="none" w="med" len="med"/>
                      <a:tailEnd type="none" w="med" len="med"/>
                    </a:lnT>
                    <a:lnB w="6350"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614035">
                <a:tc>
                  <a:txBody>
                    <a:bodyPr/>
                    <a:lstStyle/>
                    <a:p>
                      <a:pPr marL="915988"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888888"/>
                          </a:solidFill>
                          <a:effectLst/>
                          <a:uLnTx/>
                          <a:uFillTx/>
                          <a:latin typeface="Segoe UI Semilight" charset="0"/>
                          <a:ea typeface="Segoe UI Semilight" charset="0"/>
                          <a:cs typeface="Segoe UI Semilight" charset="0"/>
                          <a:sym typeface="Arial"/>
                          <a:rtl val="0"/>
                        </a:rPr>
                        <a:t>Reliance on third party vendors for full lifecycle support</a:t>
                      </a:r>
                    </a:p>
                  </a:txBody>
                  <a:tcPr marL="45720" marR="45720" marT="22860" marB="22860" anchor="ctr">
                    <a:lnL w="12700" cmpd="sng">
                      <a:noFill/>
                      <a:prstDash val="solid"/>
                    </a:lnL>
                    <a:lnR w="12700" cmpd="sng">
                      <a:noFill/>
                      <a:prstDash val="solid"/>
                    </a:lnR>
                    <a:lnT w="6350" cap="flat" cmpd="sng" algn="ctr">
                      <a:solidFill>
                        <a:schemeClr val="bg1">
                          <a:lumMod val="50000"/>
                        </a:schemeClr>
                      </a:solidFill>
                      <a:prstDash val="sysDot"/>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5988" indent="0">
                        <a:tabLst/>
                      </a:pPr>
                      <a:r>
                        <a:rPr lang="en-US" sz="1200" b="0" i="0" dirty="0" smtClean="0">
                          <a:solidFill>
                            <a:srgbClr val="888888"/>
                          </a:solidFill>
                          <a:latin typeface="Segoe UI Semilight" charset="0"/>
                          <a:ea typeface="Segoe UI Semilight" charset="0"/>
                          <a:cs typeface="Segoe UI Semilight" charset="0"/>
                        </a:rPr>
                        <a:t>Little to no development support</a:t>
                      </a:r>
                      <a:r>
                        <a:rPr lang="en-US" sz="1200" b="0" i="0" baseline="0" dirty="0" smtClean="0">
                          <a:solidFill>
                            <a:srgbClr val="888888"/>
                          </a:solidFill>
                          <a:latin typeface="Segoe UI Semilight" charset="0"/>
                          <a:ea typeface="Segoe UI Semilight" charset="0"/>
                          <a:cs typeface="Segoe UI Semilight" charset="0"/>
                        </a:rPr>
                        <a:t> from platforms</a:t>
                      </a:r>
                      <a:endParaRPr lang="en-US" sz="1200" b="0" i="0" dirty="0">
                        <a:solidFill>
                          <a:srgbClr val="888888"/>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6350" cap="flat" cmpd="sng" algn="ctr">
                      <a:solidFill>
                        <a:schemeClr val="bg1">
                          <a:lumMod val="50000"/>
                        </a:schemeClr>
                      </a:solidFill>
                      <a:prstDash val="sysDot"/>
                      <a:round/>
                      <a:headEnd type="none" w="med" len="med"/>
                      <a:tailEnd type="none" w="med" len="med"/>
                    </a:lnT>
                    <a:lnB w="12700" cmpd="sng">
                      <a:noFill/>
                      <a:prstDash val="solid"/>
                    </a:lnB>
                    <a:lnTlToBr w="12700" cmpd="sng">
                      <a:noFill/>
                      <a:prstDash val="solid"/>
                    </a:lnTlToBr>
                    <a:lnBlToTr w="12700" cmpd="sng">
                      <a:noFill/>
                      <a:prstDash val="solid"/>
                    </a:lnBlToTr>
                    <a:noFill/>
                  </a:tcPr>
                </a:tc>
                <a:tc>
                  <a:txBody>
                    <a:bodyPr/>
                    <a:lstStyle/>
                    <a:p>
                      <a:pPr marL="915988" indent="0">
                        <a:tabLst/>
                      </a:pPr>
                      <a:r>
                        <a:rPr lang="en-US" sz="1200" b="0" i="0" dirty="0" smtClean="0">
                          <a:solidFill>
                            <a:srgbClr val="888888"/>
                          </a:solidFill>
                          <a:latin typeface="Segoe UI Semilight" charset="0"/>
                          <a:ea typeface="Segoe UI Semilight" charset="0"/>
                          <a:cs typeface="Segoe UI Semilight" charset="0"/>
                        </a:rPr>
                        <a:t>Full</a:t>
                      </a:r>
                      <a:r>
                        <a:rPr lang="en-US" sz="1200" b="0" i="0" baseline="0" dirty="0" smtClean="0">
                          <a:solidFill>
                            <a:srgbClr val="888888"/>
                          </a:solidFill>
                          <a:latin typeface="Segoe UI Semilight" charset="0"/>
                          <a:ea typeface="Segoe UI Semilight" charset="0"/>
                          <a:cs typeface="Segoe UI Semilight" charset="0"/>
                        </a:rPr>
                        <a:t> support throughout the development lifecycle</a:t>
                      </a:r>
                      <a:endParaRPr lang="en-US" sz="1200" b="0" i="0" dirty="0">
                        <a:solidFill>
                          <a:srgbClr val="888888"/>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6350" cap="flat" cmpd="sng" algn="ctr">
                      <a:solidFill>
                        <a:schemeClr val="bg1">
                          <a:lumMod val="50000"/>
                        </a:schemeClr>
                      </a:solidFill>
                      <a:prstDash val="sysDot"/>
                      <a:round/>
                      <a:headEnd type="none" w="med" len="med"/>
                      <a:tailEnd type="none" w="med" len="med"/>
                    </a:lnT>
                    <a:lnB w="12700" cmpd="sng">
                      <a:noFill/>
                      <a:prstDash val="solid"/>
                    </a:lnB>
                    <a:lnTlToBr w="12700" cmpd="sng">
                      <a:noFill/>
                      <a:prstDash val="solid"/>
                    </a:lnTlToBr>
                    <a:lnBlToTr w="12700" cmpd="sng">
                      <a:noFill/>
                      <a:prstDash val="solid"/>
                    </a:lnBlToTr>
                    <a:noFill/>
                  </a:tcPr>
                </a:tc>
              </a:tr>
            </a:tbl>
          </a:graphicData>
        </a:graphic>
      </p:graphicFrame>
      <p:cxnSp>
        <p:nvCxnSpPr>
          <p:cNvPr id="19" name="Straight Arrow Connector 18"/>
          <p:cNvCxnSpPr/>
          <p:nvPr/>
        </p:nvCxnSpPr>
        <p:spPr>
          <a:xfrm flipV="1">
            <a:off x="1908147" y="4948427"/>
            <a:ext cx="0" cy="434256"/>
          </a:xfrm>
          <a:prstGeom prst="straightConnector1">
            <a:avLst/>
          </a:prstGeom>
          <a:ln w="63500" cap="rnd">
            <a:solidFill>
              <a:srgbClr val="00C1F9"/>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p:nvPr/>
        </p:nvCxnSpPr>
        <p:spPr>
          <a:xfrm>
            <a:off x="1908147" y="4335453"/>
            <a:ext cx="0" cy="434340"/>
          </a:xfrm>
          <a:prstGeom prst="straightConnector1">
            <a:avLst/>
          </a:prstGeom>
          <a:ln w="6350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1908147" y="5579446"/>
            <a:ext cx="0" cy="434340"/>
          </a:xfrm>
          <a:prstGeom prst="straightConnector1">
            <a:avLst/>
          </a:prstGeom>
          <a:ln w="6350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5149075" y="4335536"/>
            <a:ext cx="0" cy="434256"/>
          </a:xfrm>
          <a:prstGeom prst="straightConnector1">
            <a:avLst/>
          </a:prstGeom>
          <a:ln w="63500" cap="rnd">
            <a:solidFill>
              <a:srgbClr val="00C1F9"/>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V="1">
            <a:off x="8413735" y="4335536"/>
            <a:ext cx="0" cy="434256"/>
          </a:xfrm>
          <a:prstGeom prst="straightConnector1">
            <a:avLst/>
          </a:prstGeom>
          <a:ln w="63500" cap="rnd">
            <a:solidFill>
              <a:srgbClr val="00C1F9"/>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8413735" y="4957219"/>
            <a:ext cx="0" cy="434256"/>
          </a:xfrm>
          <a:prstGeom prst="straightConnector1">
            <a:avLst/>
          </a:prstGeom>
          <a:ln w="63500" cap="rnd">
            <a:solidFill>
              <a:srgbClr val="00C1F9"/>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8413735" y="5579445"/>
            <a:ext cx="0" cy="434256"/>
          </a:xfrm>
          <a:prstGeom prst="straightConnector1">
            <a:avLst/>
          </a:prstGeom>
          <a:ln w="63500" cap="rnd">
            <a:solidFill>
              <a:srgbClr val="00C1F9"/>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5162677" y="5579446"/>
            <a:ext cx="0" cy="434340"/>
          </a:xfrm>
          <a:prstGeom prst="straightConnector1">
            <a:avLst/>
          </a:prstGeom>
          <a:ln w="6350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156181" y="4957135"/>
            <a:ext cx="0" cy="434340"/>
          </a:xfrm>
          <a:prstGeom prst="straightConnector1">
            <a:avLst/>
          </a:prstGeom>
          <a:ln w="63500" cap="rnd">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riangle 2"/>
          <p:cNvSpPr/>
          <p:nvPr/>
        </p:nvSpPr>
        <p:spPr>
          <a:xfrm rot="5400000">
            <a:off x="4783578" y="1871545"/>
            <a:ext cx="205740" cy="205740"/>
          </a:xfrm>
          <a:prstGeom prst="triangle">
            <a:avLst/>
          </a:prstGeom>
          <a:solidFill>
            <a:srgbClr val="00C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700">
              <a:solidFill>
                <a:srgbClr val="FFFFFF"/>
              </a:solidFill>
              <a:latin typeface="+mj-lt"/>
              <a:rtl val="0"/>
            </a:endParaRPr>
          </a:p>
        </p:txBody>
      </p:sp>
      <p:sp>
        <p:nvSpPr>
          <p:cNvPr id="62" name="Triangle 61"/>
          <p:cNvSpPr/>
          <p:nvPr/>
        </p:nvSpPr>
        <p:spPr>
          <a:xfrm rot="5400000">
            <a:off x="8064427" y="1867065"/>
            <a:ext cx="205740" cy="205740"/>
          </a:xfrm>
          <a:prstGeom prst="triangle">
            <a:avLst/>
          </a:prstGeom>
          <a:solidFill>
            <a:srgbClr val="00C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700">
              <a:solidFill>
                <a:srgbClr val="FFFFFF"/>
              </a:solidFill>
              <a:latin typeface="+mj-lt"/>
              <a:rtl val="0"/>
            </a:endParaRPr>
          </a:p>
        </p:txBody>
      </p:sp>
      <p:sp>
        <p:nvSpPr>
          <p:cNvPr id="111" name="Triangle 110"/>
          <p:cNvSpPr/>
          <p:nvPr/>
        </p:nvSpPr>
        <p:spPr>
          <a:xfrm rot="5400000">
            <a:off x="1898385" y="1871545"/>
            <a:ext cx="205740" cy="205740"/>
          </a:xfrm>
          <a:prstGeom prst="triangle">
            <a:avLst/>
          </a:prstGeom>
          <a:solidFill>
            <a:srgbClr val="00C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700">
              <a:solidFill>
                <a:srgbClr val="FFFFFF"/>
              </a:solidFill>
              <a:latin typeface="+mj-lt"/>
              <a:rtl val="0"/>
            </a:endParaRPr>
          </a:p>
        </p:txBody>
      </p:sp>
      <p:sp>
        <p:nvSpPr>
          <p:cNvPr id="7" name="Rectangle 6"/>
          <p:cNvSpPr/>
          <p:nvPr/>
        </p:nvSpPr>
        <p:spPr>
          <a:xfrm>
            <a:off x="401177" y="4335452"/>
            <a:ext cx="1142640" cy="502573"/>
          </a:xfrm>
          <a:prstGeom prst="rect">
            <a:avLst/>
          </a:prstGeom>
        </p:spPr>
        <p:txBody>
          <a:bodyPr wrap="square">
            <a:spAutoFit/>
          </a:bodyPr>
          <a:lstStyle/>
          <a:p>
            <a:pPr defTabSz="457189"/>
            <a:r>
              <a:rPr lang="en-US" sz="1333" dirty="0">
                <a:solidFill>
                  <a:srgbClr val="00C1F9"/>
                </a:solidFill>
                <a:latin typeface="+mj-lt"/>
                <a:ea typeface="Segoe UI Semibold" charset="0"/>
                <a:cs typeface="Segoe UI Semibold" charset="0"/>
                <a:rtl val="0"/>
              </a:rPr>
              <a:t>User</a:t>
            </a:r>
            <a:br>
              <a:rPr lang="en-US" sz="1333" dirty="0">
                <a:solidFill>
                  <a:srgbClr val="00C1F9"/>
                </a:solidFill>
                <a:latin typeface="+mj-lt"/>
                <a:ea typeface="Segoe UI Semibold" charset="0"/>
                <a:cs typeface="Segoe UI Semibold" charset="0"/>
                <a:rtl val="0"/>
              </a:rPr>
            </a:br>
            <a:r>
              <a:rPr lang="en-US" sz="1333" dirty="0">
                <a:solidFill>
                  <a:srgbClr val="00C1F9"/>
                </a:solidFill>
                <a:latin typeface="+mj-lt"/>
                <a:ea typeface="Segoe UI Semibold" charset="0"/>
                <a:cs typeface="Segoe UI Semibold" charset="0"/>
                <a:rtl val="0"/>
              </a:rPr>
              <a:t>experience</a:t>
            </a:r>
          </a:p>
        </p:txBody>
      </p:sp>
      <p:sp>
        <p:nvSpPr>
          <p:cNvPr id="116" name="Rectangle 115"/>
          <p:cNvSpPr/>
          <p:nvPr/>
        </p:nvSpPr>
        <p:spPr>
          <a:xfrm>
            <a:off x="371950" y="4946228"/>
            <a:ext cx="1247327" cy="502573"/>
          </a:xfrm>
          <a:prstGeom prst="rect">
            <a:avLst/>
          </a:prstGeom>
        </p:spPr>
        <p:txBody>
          <a:bodyPr wrap="square">
            <a:spAutoFit/>
          </a:bodyPr>
          <a:lstStyle/>
          <a:p>
            <a:pPr defTabSz="457189"/>
            <a:r>
              <a:rPr lang="en-US" sz="1333" dirty="0">
                <a:solidFill>
                  <a:srgbClr val="00C1F9"/>
                </a:solidFill>
                <a:latin typeface="+mj-lt"/>
                <a:ea typeface="Segoe UI Semibold" charset="0"/>
                <a:cs typeface="Segoe UI Semibold" charset="0"/>
                <a:rtl val="0"/>
              </a:rPr>
              <a:t>App factory for scale</a:t>
            </a:r>
          </a:p>
        </p:txBody>
      </p:sp>
      <p:sp>
        <p:nvSpPr>
          <p:cNvPr id="16" name="Rectangle 15"/>
          <p:cNvSpPr/>
          <p:nvPr/>
        </p:nvSpPr>
        <p:spPr>
          <a:xfrm>
            <a:off x="388454" y="5579446"/>
            <a:ext cx="1155364" cy="502573"/>
          </a:xfrm>
          <a:prstGeom prst="rect">
            <a:avLst/>
          </a:prstGeom>
        </p:spPr>
        <p:txBody>
          <a:bodyPr wrap="square">
            <a:spAutoFit/>
          </a:bodyPr>
          <a:lstStyle/>
          <a:p>
            <a:pPr defTabSz="457189"/>
            <a:r>
              <a:rPr lang="en-US" sz="1333" dirty="0">
                <a:solidFill>
                  <a:srgbClr val="00C1F9"/>
                </a:solidFill>
                <a:latin typeface="+mj-lt"/>
                <a:ea typeface="Segoe UI Semibold" charset="0"/>
                <a:cs typeface="Segoe UI Semibold" charset="0"/>
                <a:rtl val="0"/>
              </a:rPr>
              <a:t>Ecosystem integration</a:t>
            </a:r>
          </a:p>
        </p:txBody>
      </p:sp>
      <p:sp>
        <p:nvSpPr>
          <p:cNvPr id="110" name="Triangle 109"/>
          <p:cNvSpPr/>
          <p:nvPr/>
        </p:nvSpPr>
        <p:spPr>
          <a:xfrm rot="5400000">
            <a:off x="11494741" y="1871545"/>
            <a:ext cx="205740" cy="205740"/>
          </a:xfrm>
          <a:prstGeom prst="triangle">
            <a:avLst/>
          </a:prstGeom>
          <a:solidFill>
            <a:srgbClr val="00C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700">
              <a:solidFill>
                <a:srgbClr val="FFFFFF"/>
              </a:solidFill>
              <a:latin typeface="+mj-lt"/>
              <a:rtl val="0"/>
            </a:endParaRPr>
          </a:p>
        </p:txBody>
      </p:sp>
    </p:spTree>
    <p:extLst>
      <p:ext uri="{BB962C8B-B14F-4D97-AF65-F5344CB8AC3E}">
        <p14:creationId xmlns:p14="http://schemas.microsoft.com/office/powerpoint/2010/main" val="49719588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9017" y="2"/>
            <a:ext cx="10982576" cy="7632545"/>
          </a:xfrm>
          <a:prstGeom prst="rect">
            <a:avLst/>
          </a:prstGeom>
        </p:spPr>
      </p:pic>
      <p:sp>
        <p:nvSpPr>
          <p:cNvPr id="4" name="Title 3"/>
          <p:cNvSpPr>
            <a:spLocks noGrp="1"/>
          </p:cNvSpPr>
          <p:nvPr>
            <p:ph type="title"/>
          </p:nvPr>
        </p:nvSpPr>
        <p:spPr/>
        <p:txBody>
          <a:bodyPr/>
          <a:lstStyle/>
          <a:p>
            <a:r>
              <a:rPr lang="en-US" smtClean="0"/>
              <a:t>Truly native </a:t>
            </a:r>
            <a:r>
              <a:rPr lang="en-US" dirty="0" smtClean="0"/>
              <a:t>cross-platform solution</a:t>
            </a:r>
            <a:endParaRPr lang="en-US" dirty="0"/>
          </a:p>
        </p:txBody>
      </p:sp>
      <p:sp>
        <p:nvSpPr>
          <p:cNvPr id="10" name="Shape 86"/>
          <p:cNvSpPr txBox="1"/>
          <p:nvPr/>
        </p:nvSpPr>
        <p:spPr>
          <a:xfrm>
            <a:off x="491404" y="2054349"/>
            <a:ext cx="4847512" cy="1267971"/>
          </a:xfrm>
          <a:prstGeom prst="rect">
            <a:avLst/>
          </a:prstGeom>
          <a:noFill/>
          <a:ln>
            <a:noFill/>
          </a:ln>
        </p:spPr>
        <p:txBody>
          <a:bodyPr lIns="45711" tIns="45711" rIns="45711" bIns="45711" anchor="t" anchorCtr="0">
            <a:noAutofit/>
          </a:bodyPr>
          <a:lstStyle/>
          <a:p>
            <a:pPr defTabSz="609578">
              <a:lnSpc>
                <a:spcPct val="110000"/>
              </a:lnSpc>
            </a:pPr>
            <a:r>
              <a:rPr lang="en-US" sz="2267" b="1" dirty="0">
                <a:solidFill>
                  <a:srgbClr val="F6AC7B"/>
                </a:solidFill>
                <a:latin typeface="+mj-lt"/>
                <a:ea typeface="Segoe UI Semibold" charset="0"/>
                <a:cs typeface="Segoe UI Semibold" charset="0"/>
                <a:rtl val="0"/>
              </a:rPr>
              <a:t>Native user interface</a:t>
            </a:r>
          </a:p>
          <a:p>
            <a:pPr defTabSz="609578">
              <a:lnSpc>
                <a:spcPct val="110000"/>
              </a:lnSpc>
            </a:pPr>
            <a:r>
              <a:rPr lang="en-US" sz="2267" b="1" dirty="0">
                <a:solidFill>
                  <a:srgbClr val="1F998D"/>
                </a:solidFill>
                <a:latin typeface="+mj-lt"/>
                <a:ea typeface="Segoe UI Semibold" charset="0"/>
                <a:cs typeface="Segoe UI Semibold" charset="0"/>
                <a:rtl val="0"/>
              </a:rPr>
              <a:t>High-fidelity API access</a:t>
            </a:r>
          </a:p>
          <a:p>
            <a:pPr defTabSz="609578">
              <a:lnSpc>
                <a:spcPct val="110000"/>
              </a:lnSpc>
            </a:pPr>
            <a:r>
              <a:rPr lang="en-US" sz="2267" b="1" dirty="0">
                <a:solidFill>
                  <a:srgbClr val="9377CE"/>
                </a:solidFill>
                <a:latin typeface="+mj-lt"/>
                <a:ea typeface="Segoe UI Semibold" charset="0"/>
                <a:cs typeface="Segoe UI Semibold" charset="0"/>
                <a:rtl val="0"/>
              </a:rPr>
              <a:t>Native performance</a:t>
            </a:r>
            <a:endParaRPr lang="en-US" sz="2267" b="1" dirty="0">
              <a:solidFill>
                <a:srgbClr val="000000">
                  <a:lumMod val="50000"/>
                  <a:lumOff val="50000"/>
                </a:srgbClr>
              </a:solidFill>
              <a:latin typeface="+mj-lt"/>
              <a:ea typeface="Segoe UI Semibold" charset="0"/>
              <a:cs typeface="Segoe UI Semibold" charset="0"/>
              <a:rtl val="0"/>
            </a:endParaRPr>
          </a:p>
          <a:p>
            <a:pPr defTabSz="457189">
              <a:lnSpc>
                <a:spcPct val="125000"/>
              </a:lnSpc>
            </a:pPr>
            <a:endParaRPr lang="en-US" sz="2267" dirty="0">
              <a:solidFill>
                <a:srgbClr val="888888"/>
              </a:solidFill>
              <a:latin typeface="+mj-lt"/>
              <a:ea typeface="Segoe UI" charset="0"/>
              <a:cs typeface="Segoe UI" charset="0"/>
              <a:rtl val="0"/>
            </a:endParaRPr>
          </a:p>
          <a:p>
            <a:pPr defTabSz="457189">
              <a:lnSpc>
                <a:spcPct val="125000"/>
              </a:lnSpc>
            </a:pPr>
            <a:r>
              <a:rPr lang="en-US" sz="2267" dirty="0">
                <a:solidFill>
                  <a:srgbClr val="888888"/>
                </a:solidFill>
                <a:latin typeface="+mj-lt"/>
                <a:ea typeface="Segoe UI" charset="0"/>
                <a:cs typeface="Segoe UI" charset="0"/>
                <a:rtl val="0"/>
              </a:rPr>
              <a:t>Anything you can do in Objective-C, Swift or Java, you can do with Xamarin</a:t>
            </a:r>
          </a:p>
        </p:txBody>
      </p:sp>
    </p:spTree>
    <p:extLst>
      <p:ext uri="{BB962C8B-B14F-4D97-AF65-F5344CB8AC3E}">
        <p14:creationId xmlns:p14="http://schemas.microsoft.com/office/powerpoint/2010/main" val="211910260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dirty="0" err="1"/>
              <a:t>Xamarin’s</a:t>
            </a:r>
            <a:r>
              <a:rPr lang="en-US" dirty="0"/>
              <a:t> Unique Approach</a:t>
            </a:r>
            <a:endParaRPr lang="en-US" dirty="0">
              <a:sym typeface="Quattrocento Sans"/>
            </a:endParaRPr>
          </a:p>
        </p:txBody>
      </p:sp>
      <p:sp>
        <p:nvSpPr>
          <p:cNvPr id="104" name="Rectangle 103"/>
          <p:cNvSpPr/>
          <p:nvPr/>
        </p:nvSpPr>
        <p:spPr bwMode="auto">
          <a:xfrm>
            <a:off x="1160269" y="3868241"/>
            <a:ext cx="9889409" cy="1265481"/>
          </a:xfrm>
          <a:prstGeom prst="rect">
            <a:avLst/>
          </a:prstGeom>
          <a:solidFill>
            <a:srgbClr val="7C98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044" tIns="89044" rIns="33397" bIns="33397" rtlCol="0" anchor="b" anchorCtr="0"/>
          <a:lstStyle/>
          <a:p>
            <a:pPr algn="ctr" defTabSz="907809"/>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105" name="TextBox 104"/>
          <p:cNvSpPr txBox="1"/>
          <p:nvPr/>
        </p:nvSpPr>
        <p:spPr>
          <a:xfrm>
            <a:off x="418644" y="5640569"/>
            <a:ext cx="11354715" cy="649757"/>
          </a:xfrm>
          <a:prstGeom prst="rect">
            <a:avLst/>
          </a:prstGeom>
          <a:noFill/>
        </p:spPr>
        <p:txBody>
          <a:bodyPr wrap="square" lIns="178072" tIns="142444" rIns="178072" bIns="142444" rtlCol="0">
            <a:spAutoFit/>
          </a:bodyPr>
          <a:lstStyle>
            <a:defPPr marR="0" lvl="0" algn="l" rtl="0">
              <a:lnSpc>
                <a:spcPct val="100000"/>
              </a:lnSpc>
              <a:spcBef>
                <a:spcPts val="0"/>
              </a:spcBef>
              <a:spcAft>
                <a:spcPts val="0"/>
              </a:spcAft>
            </a:defPPr>
            <a:lvl1pPr algn="ctr" defTabSz="907876" fontAlgn="base">
              <a:spcBef>
                <a:spcPct val="0"/>
              </a:spcBef>
              <a:spcAft>
                <a:spcPct val="0"/>
              </a:spcAft>
              <a:defRPr sz="2353">
                <a:solidFill>
                  <a:srgbClr val="70ACBB"/>
                </a:solidFill>
                <a:rtl val="0"/>
              </a:defRPr>
            </a:lvl1pPr>
          </a:lstStyle>
          <a:p>
            <a:r>
              <a:rPr lang="en-US" dirty="0">
                <a:latin typeface="+mj-lt"/>
              </a:rPr>
              <a:t>Shared C# codebase  •  100% native API access  •  High performance</a:t>
            </a:r>
          </a:p>
        </p:txBody>
      </p:sp>
      <p:sp>
        <p:nvSpPr>
          <p:cNvPr id="107" name="Rectangle 106"/>
          <p:cNvSpPr/>
          <p:nvPr/>
        </p:nvSpPr>
        <p:spPr bwMode="auto">
          <a:xfrm>
            <a:off x="1160208" y="2257367"/>
            <a:ext cx="2117653" cy="479418"/>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108" name="Rectangle 107"/>
          <p:cNvSpPr/>
          <p:nvPr/>
        </p:nvSpPr>
        <p:spPr bwMode="auto">
          <a:xfrm>
            <a:off x="1160208" y="2763420"/>
            <a:ext cx="6407258" cy="1082838"/>
          </a:xfrm>
          <a:prstGeom prst="rect">
            <a:avLst/>
          </a:prstGeom>
          <a:solidFill>
            <a:srgbClr val="7C98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109" name="TextBox 108"/>
          <p:cNvSpPr txBox="1"/>
          <p:nvPr/>
        </p:nvSpPr>
        <p:spPr>
          <a:xfrm>
            <a:off x="1173784" y="2230247"/>
            <a:ext cx="2104078" cy="525247"/>
          </a:xfrm>
          <a:prstGeom prst="rect">
            <a:avLst/>
          </a:prstGeom>
          <a:noFill/>
        </p:spPr>
        <p:txBody>
          <a:bodyPr wrap="square" lIns="175760" tIns="140608" rIns="175760" bIns="140608" rtlCol="0">
            <a:spAutoFit/>
          </a:bodyPr>
          <a:lstStyle/>
          <a:p>
            <a:pPr algn="ctr" defTabSz="907876" fontAlgn="base">
              <a:spcBef>
                <a:spcPct val="0"/>
              </a:spcBef>
              <a:spcAft>
                <a:spcPct val="0"/>
              </a:spcAft>
            </a:pPr>
            <a:r>
              <a:rPr lang="en-US" sz="1568" dirty="0">
                <a:solidFill>
                  <a:srgbClr val="FFFFFF"/>
                </a:solidFill>
                <a:latin typeface="+mj-lt"/>
                <a:rtl val="0"/>
              </a:rPr>
              <a:t>iOS C# UI</a:t>
            </a:r>
          </a:p>
        </p:txBody>
      </p:sp>
      <p:sp>
        <p:nvSpPr>
          <p:cNvPr id="110" name="Rectangle 109"/>
          <p:cNvSpPr/>
          <p:nvPr/>
        </p:nvSpPr>
        <p:spPr bwMode="auto">
          <a:xfrm>
            <a:off x="3305010" y="2257367"/>
            <a:ext cx="2117653" cy="479418"/>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111" name="Rectangle 110"/>
          <p:cNvSpPr/>
          <p:nvPr/>
        </p:nvSpPr>
        <p:spPr bwMode="auto">
          <a:xfrm>
            <a:off x="5449813" y="2257367"/>
            <a:ext cx="2117653" cy="479418"/>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r>
              <a:rPr lang="en-US" sz="784" dirty="0">
                <a:solidFill>
                  <a:srgbClr val="00BBF1"/>
                </a:solidFill>
                <a:latin typeface="+mj-lt"/>
                <a:ea typeface="Segoe UI" pitchFamily="34" charset="0"/>
                <a:cs typeface="Segoe UI" pitchFamily="34" charset="0"/>
                <a:rtl val="0"/>
              </a:rPr>
              <a:t> </a:t>
            </a:r>
          </a:p>
        </p:txBody>
      </p:sp>
      <p:sp>
        <p:nvSpPr>
          <p:cNvPr id="112" name="TextBox 111"/>
          <p:cNvSpPr txBox="1"/>
          <p:nvPr/>
        </p:nvSpPr>
        <p:spPr>
          <a:xfrm>
            <a:off x="5463389" y="2230247"/>
            <a:ext cx="2104078" cy="525247"/>
          </a:xfrm>
          <a:prstGeom prst="rect">
            <a:avLst/>
          </a:prstGeom>
          <a:noFill/>
        </p:spPr>
        <p:txBody>
          <a:bodyPr wrap="square" lIns="175760" tIns="140608" rIns="175760" bIns="140608" rtlCol="0">
            <a:spAutoFit/>
          </a:bodyPr>
          <a:lstStyle/>
          <a:p>
            <a:pPr algn="ctr" defTabSz="907876" fontAlgn="base">
              <a:spcBef>
                <a:spcPct val="0"/>
              </a:spcBef>
              <a:spcAft>
                <a:spcPct val="0"/>
              </a:spcAft>
            </a:pPr>
            <a:r>
              <a:rPr lang="en-US" sz="1568" dirty="0">
                <a:solidFill>
                  <a:srgbClr val="FFFFFF"/>
                </a:solidFill>
                <a:latin typeface="+mj-lt"/>
                <a:rtl val="0"/>
              </a:rPr>
              <a:t>Windows C# UI</a:t>
            </a:r>
          </a:p>
        </p:txBody>
      </p:sp>
      <p:sp>
        <p:nvSpPr>
          <p:cNvPr id="113" name="TextBox 112"/>
          <p:cNvSpPr txBox="1"/>
          <p:nvPr/>
        </p:nvSpPr>
        <p:spPr>
          <a:xfrm>
            <a:off x="3318585" y="2230247"/>
            <a:ext cx="2104078" cy="525247"/>
          </a:xfrm>
          <a:prstGeom prst="rect">
            <a:avLst/>
          </a:prstGeom>
          <a:noFill/>
        </p:spPr>
        <p:txBody>
          <a:bodyPr wrap="square" lIns="175760" tIns="140608" rIns="175760" bIns="140608" rtlCol="0">
            <a:spAutoFit/>
          </a:bodyPr>
          <a:lstStyle/>
          <a:p>
            <a:pPr algn="ctr" defTabSz="907876" fontAlgn="base">
              <a:spcBef>
                <a:spcPct val="0"/>
              </a:spcBef>
              <a:spcAft>
                <a:spcPct val="0"/>
              </a:spcAft>
            </a:pPr>
            <a:r>
              <a:rPr lang="en-US" sz="1568" dirty="0">
                <a:solidFill>
                  <a:srgbClr val="FFFFFF"/>
                </a:solidFill>
                <a:latin typeface="+mj-lt"/>
                <a:rtl val="0"/>
              </a:rPr>
              <a:t>Android C# UI</a:t>
            </a:r>
          </a:p>
        </p:txBody>
      </p:sp>
      <p:sp>
        <p:nvSpPr>
          <p:cNvPr id="114" name="TextBox 113"/>
          <p:cNvSpPr txBox="1"/>
          <p:nvPr/>
        </p:nvSpPr>
        <p:spPr>
          <a:xfrm>
            <a:off x="1173784" y="2838478"/>
            <a:ext cx="6393681" cy="837960"/>
          </a:xfrm>
          <a:prstGeom prst="rect">
            <a:avLst/>
          </a:prstGeom>
          <a:noFill/>
        </p:spPr>
        <p:txBody>
          <a:bodyPr wrap="square" lIns="175760" tIns="140608" rIns="175760" bIns="140608" rtlCol="0">
            <a:spAutoFit/>
          </a:bodyPr>
          <a:lstStyle/>
          <a:p>
            <a:pPr algn="ctr" defTabSz="907876" fontAlgn="base">
              <a:spcBef>
                <a:spcPct val="0"/>
              </a:spcBef>
              <a:spcAft>
                <a:spcPct val="0"/>
              </a:spcAft>
            </a:pPr>
            <a:r>
              <a:rPr lang="en-US" sz="3600" dirty="0">
                <a:solidFill>
                  <a:srgbClr val="FFFFFF"/>
                </a:solidFill>
                <a:latin typeface="+mj-lt"/>
                <a:rtl val="0"/>
              </a:rPr>
              <a:t>Shared C# Mobile</a:t>
            </a:r>
          </a:p>
        </p:txBody>
      </p:sp>
      <p:sp>
        <p:nvSpPr>
          <p:cNvPr id="115" name="Left Brace 114"/>
          <p:cNvSpPr/>
          <p:nvPr/>
        </p:nvSpPr>
        <p:spPr>
          <a:xfrm rot="5400000">
            <a:off x="5986055" y="537280"/>
            <a:ext cx="234752" cy="9846585"/>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08143"/>
            <a:endParaRPr lang="en-US" sz="1764">
              <a:ln w="38100" cmpd="sng">
                <a:solidFill>
                  <a:srgbClr val="000000"/>
                </a:solidFill>
                <a:prstDash val="dash"/>
              </a:ln>
              <a:solidFill>
                <a:srgbClr val="404040"/>
              </a:solidFill>
              <a:latin typeface="+mj-lt"/>
              <a:rtl val="0"/>
            </a:endParaRPr>
          </a:p>
        </p:txBody>
      </p:sp>
      <p:grpSp>
        <p:nvGrpSpPr>
          <p:cNvPr id="116" name="Group 115"/>
          <p:cNvGrpSpPr/>
          <p:nvPr/>
        </p:nvGrpSpPr>
        <p:grpSpPr>
          <a:xfrm>
            <a:off x="1919077" y="1525126"/>
            <a:ext cx="613491" cy="613404"/>
            <a:chOff x="2057400" y="2725790"/>
            <a:chExt cx="1028700" cy="1028700"/>
          </a:xfrm>
        </p:grpSpPr>
        <p:sp>
          <p:nvSpPr>
            <p:cNvPr id="135" name="Oval 134"/>
            <p:cNvSpPr/>
            <p:nvPr/>
          </p:nvSpPr>
          <p:spPr bwMode="auto">
            <a:xfrm>
              <a:off x="2057400" y="272579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136" name="Picture 13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117" name="Group 116"/>
          <p:cNvGrpSpPr/>
          <p:nvPr/>
        </p:nvGrpSpPr>
        <p:grpSpPr>
          <a:xfrm>
            <a:off x="4063740" y="1525126"/>
            <a:ext cx="613491" cy="613404"/>
            <a:chOff x="3810000" y="3144890"/>
            <a:chExt cx="1028700" cy="1028700"/>
          </a:xfrm>
        </p:grpSpPr>
        <p:sp>
          <p:nvSpPr>
            <p:cNvPr id="133" name="Oval 132"/>
            <p:cNvSpPr/>
            <p:nvPr/>
          </p:nvSpPr>
          <p:spPr bwMode="auto">
            <a:xfrm>
              <a:off x="3810000" y="314489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134" name="Picture 13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118" name="Group 117"/>
          <p:cNvGrpSpPr/>
          <p:nvPr/>
        </p:nvGrpSpPr>
        <p:grpSpPr>
          <a:xfrm>
            <a:off x="6207733" y="1525126"/>
            <a:ext cx="613491" cy="613404"/>
            <a:chOff x="6083300" y="3144890"/>
            <a:chExt cx="1028700" cy="1028700"/>
          </a:xfrm>
        </p:grpSpPr>
        <p:sp>
          <p:nvSpPr>
            <p:cNvPr id="131" name="Oval 130"/>
            <p:cNvSpPr/>
            <p:nvPr/>
          </p:nvSpPr>
          <p:spPr bwMode="auto">
            <a:xfrm>
              <a:off x="6083300" y="314489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132" name="Picture 131"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119" name="Rectangle 118"/>
          <p:cNvSpPr/>
          <p:nvPr/>
        </p:nvSpPr>
        <p:spPr bwMode="auto">
          <a:xfrm>
            <a:off x="7597212" y="2763420"/>
            <a:ext cx="3445028" cy="1084485"/>
          </a:xfrm>
          <a:prstGeom prst="rect">
            <a:avLst/>
          </a:prstGeom>
          <a:solidFill>
            <a:srgbClr val="7C98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120" name="TextBox 119"/>
          <p:cNvSpPr txBox="1"/>
          <p:nvPr/>
        </p:nvSpPr>
        <p:spPr>
          <a:xfrm>
            <a:off x="7600671" y="2838478"/>
            <a:ext cx="3438110" cy="837960"/>
          </a:xfrm>
          <a:prstGeom prst="rect">
            <a:avLst/>
          </a:prstGeom>
          <a:noFill/>
        </p:spPr>
        <p:txBody>
          <a:bodyPr wrap="square" lIns="175760" tIns="140608" rIns="175760" bIns="140608" rtlCol="0">
            <a:spAutoFit/>
          </a:bodyPr>
          <a:lstStyle/>
          <a:p>
            <a:pPr algn="ctr" defTabSz="907876" fontAlgn="base">
              <a:spcBef>
                <a:spcPct val="0"/>
              </a:spcBef>
              <a:spcAft>
                <a:spcPct val="0"/>
              </a:spcAft>
            </a:pPr>
            <a:r>
              <a:rPr lang="en-US" sz="3600" dirty="0">
                <a:solidFill>
                  <a:srgbClr val="FFFFFF"/>
                </a:solidFill>
                <a:latin typeface="+mj-lt"/>
                <a:rtl val="0"/>
              </a:rPr>
              <a:t>C# Server</a:t>
            </a:r>
          </a:p>
        </p:txBody>
      </p:sp>
      <p:grpSp>
        <p:nvGrpSpPr>
          <p:cNvPr id="121" name="Group 120"/>
          <p:cNvGrpSpPr/>
          <p:nvPr/>
        </p:nvGrpSpPr>
        <p:grpSpPr>
          <a:xfrm>
            <a:off x="8134227" y="1525126"/>
            <a:ext cx="613491" cy="613404"/>
            <a:chOff x="6083300" y="3144890"/>
            <a:chExt cx="1028700" cy="1028700"/>
          </a:xfrm>
        </p:grpSpPr>
        <p:sp>
          <p:nvSpPr>
            <p:cNvPr id="129" name="Oval 128"/>
            <p:cNvSpPr/>
            <p:nvPr/>
          </p:nvSpPr>
          <p:spPr bwMode="auto">
            <a:xfrm>
              <a:off x="6083300" y="3144890"/>
              <a:ext cx="1028700" cy="1028700"/>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130" name="Picture 12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sp>
        <p:nvSpPr>
          <p:cNvPr id="122" name="Rectangle 121"/>
          <p:cNvSpPr/>
          <p:nvPr/>
        </p:nvSpPr>
        <p:spPr bwMode="auto">
          <a:xfrm>
            <a:off x="7598889" y="2257556"/>
            <a:ext cx="1672226" cy="482047"/>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r>
              <a:rPr lang="en-US" sz="784" dirty="0">
                <a:solidFill>
                  <a:srgbClr val="00BBF1"/>
                </a:solidFill>
                <a:latin typeface="+mj-lt"/>
                <a:ea typeface="Segoe UI" pitchFamily="34" charset="0"/>
                <a:cs typeface="Segoe UI" pitchFamily="34" charset="0"/>
                <a:rtl val="0"/>
              </a:rPr>
              <a:t> </a:t>
            </a:r>
          </a:p>
        </p:txBody>
      </p:sp>
      <p:sp>
        <p:nvSpPr>
          <p:cNvPr id="123" name="Rectangle 122"/>
          <p:cNvSpPr/>
          <p:nvPr/>
        </p:nvSpPr>
        <p:spPr bwMode="auto">
          <a:xfrm>
            <a:off x="9291865" y="2254794"/>
            <a:ext cx="1749992" cy="482047"/>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r>
              <a:rPr lang="en-US" sz="784" dirty="0">
                <a:solidFill>
                  <a:srgbClr val="00BBF1"/>
                </a:solidFill>
                <a:latin typeface="+mj-lt"/>
                <a:ea typeface="Segoe UI" pitchFamily="34" charset="0"/>
                <a:cs typeface="Segoe UI" pitchFamily="34" charset="0"/>
                <a:rtl val="0"/>
              </a:rPr>
              <a:t> </a:t>
            </a:r>
          </a:p>
        </p:txBody>
      </p:sp>
      <p:sp>
        <p:nvSpPr>
          <p:cNvPr id="124" name="TextBox 123"/>
          <p:cNvSpPr txBox="1"/>
          <p:nvPr/>
        </p:nvSpPr>
        <p:spPr>
          <a:xfrm>
            <a:off x="9306367" y="2172348"/>
            <a:ext cx="1734766" cy="645856"/>
          </a:xfrm>
          <a:prstGeom prst="rect">
            <a:avLst/>
          </a:prstGeom>
          <a:noFill/>
        </p:spPr>
        <p:txBody>
          <a:bodyPr wrap="square" lIns="175760" tIns="140608" rIns="175760" bIns="140608" rtlCol="0">
            <a:spAutoFit/>
          </a:bodyPr>
          <a:lstStyle/>
          <a:p>
            <a:pPr algn="ctr" defTabSz="907876" fontAlgn="base">
              <a:spcBef>
                <a:spcPct val="0"/>
              </a:spcBef>
              <a:spcAft>
                <a:spcPct val="0"/>
              </a:spcAft>
            </a:pPr>
            <a:r>
              <a:rPr lang="en-US" sz="1176" dirty="0">
                <a:solidFill>
                  <a:srgbClr val="FFFFFF"/>
                </a:solidFill>
                <a:latin typeface="+mj-lt"/>
                <a:rtl val="0"/>
              </a:rPr>
              <a:t>Linux/Mono</a:t>
            </a:r>
          </a:p>
          <a:p>
            <a:pPr algn="ctr" defTabSz="907876" fontAlgn="base">
              <a:spcBef>
                <a:spcPct val="0"/>
              </a:spcBef>
              <a:spcAft>
                <a:spcPct val="0"/>
              </a:spcAft>
            </a:pPr>
            <a:r>
              <a:rPr lang="en-US" sz="1176" dirty="0" err="1">
                <a:solidFill>
                  <a:srgbClr val="FFFFFF"/>
                </a:solidFill>
                <a:latin typeface="+mj-lt"/>
                <a:rtl val="0"/>
              </a:rPr>
              <a:t>CoreCLR</a:t>
            </a:r>
            <a:endParaRPr lang="en-US" sz="1176" dirty="0">
              <a:solidFill>
                <a:srgbClr val="FFFFFF"/>
              </a:solidFill>
              <a:latin typeface="+mj-lt"/>
              <a:rtl val="0"/>
            </a:endParaRPr>
          </a:p>
        </p:txBody>
      </p:sp>
      <p:grpSp>
        <p:nvGrpSpPr>
          <p:cNvPr id="125" name="Group 124"/>
          <p:cNvGrpSpPr/>
          <p:nvPr/>
        </p:nvGrpSpPr>
        <p:grpSpPr>
          <a:xfrm>
            <a:off x="9902198" y="1508532"/>
            <a:ext cx="613491" cy="613404"/>
            <a:chOff x="10112428" y="1537995"/>
            <a:chExt cx="625793" cy="625793"/>
          </a:xfrm>
        </p:grpSpPr>
        <p:sp>
          <p:nvSpPr>
            <p:cNvPr id="127" name="Oval 126"/>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7809"/>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128" name="Picture 127" descr="Linux_logo.pd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39177" y="1631971"/>
              <a:ext cx="372529" cy="412443"/>
            </a:xfrm>
            <a:prstGeom prst="rect">
              <a:avLst/>
            </a:prstGeom>
          </p:spPr>
        </p:pic>
      </p:grpSp>
      <p:sp>
        <p:nvSpPr>
          <p:cNvPr id="126" name="TextBox 125"/>
          <p:cNvSpPr txBox="1"/>
          <p:nvPr/>
        </p:nvSpPr>
        <p:spPr>
          <a:xfrm>
            <a:off x="7612746" y="2230433"/>
            <a:ext cx="1657677" cy="525247"/>
          </a:xfrm>
          <a:prstGeom prst="rect">
            <a:avLst/>
          </a:prstGeom>
          <a:noFill/>
        </p:spPr>
        <p:txBody>
          <a:bodyPr wrap="square" lIns="175760" tIns="140608" rIns="175760" bIns="140608" rtlCol="0">
            <a:spAutoFit/>
          </a:bodyPr>
          <a:lstStyle/>
          <a:p>
            <a:pPr algn="ctr" defTabSz="907876" fontAlgn="base">
              <a:spcBef>
                <a:spcPct val="0"/>
              </a:spcBef>
              <a:spcAft>
                <a:spcPct val="0"/>
              </a:spcAft>
            </a:pPr>
            <a:r>
              <a:rPr lang="en-US" sz="1568" dirty="0">
                <a:solidFill>
                  <a:srgbClr val="FFFFFF"/>
                </a:solidFill>
                <a:latin typeface="+mj-lt"/>
                <a:rtl val="0"/>
              </a:rPr>
              <a:t>Azure</a:t>
            </a:r>
          </a:p>
        </p:txBody>
      </p:sp>
      <p:sp>
        <p:nvSpPr>
          <p:cNvPr id="137" name="TextBox 136"/>
          <p:cNvSpPr txBox="1"/>
          <p:nvPr/>
        </p:nvSpPr>
        <p:spPr>
          <a:xfrm>
            <a:off x="1173793" y="3988307"/>
            <a:ext cx="9868456" cy="841668"/>
          </a:xfrm>
          <a:prstGeom prst="rect">
            <a:avLst/>
          </a:prstGeom>
          <a:noFill/>
        </p:spPr>
        <p:txBody>
          <a:bodyPr wrap="square" lIns="178072" tIns="142444" rIns="178072" bIns="142444" rtlCol="0">
            <a:spAutoFit/>
          </a:bodyPr>
          <a:lstStyle/>
          <a:p>
            <a:pPr algn="ctr" defTabSz="907876" fontAlgn="base">
              <a:spcBef>
                <a:spcPct val="0"/>
              </a:spcBef>
              <a:spcAft>
                <a:spcPct val="0"/>
              </a:spcAft>
            </a:pPr>
            <a:r>
              <a:rPr lang="en-US" sz="3600" dirty="0">
                <a:solidFill>
                  <a:srgbClr val="FFFFFF"/>
                </a:solidFill>
                <a:latin typeface="+mj-lt"/>
                <a:rtl val="0"/>
              </a:rPr>
              <a:t>Shared C# Client/Server</a:t>
            </a:r>
          </a:p>
        </p:txBody>
      </p:sp>
    </p:spTree>
    <p:extLst>
      <p:ext uri="{BB962C8B-B14F-4D97-AF65-F5344CB8AC3E}">
        <p14:creationId xmlns:p14="http://schemas.microsoft.com/office/powerpoint/2010/main" val="91327063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dirty="0">
                <a:sym typeface="Quattrocento Sans"/>
              </a:rPr>
              <a:t>Xamarin + </a:t>
            </a:r>
            <a:r>
              <a:rPr lang="en-US" dirty="0" err="1">
                <a:sym typeface="Quattrocento Sans"/>
              </a:rPr>
              <a:t>Xamarin.Forms</a:t>
            </a:r>
            <a:endParaRPr lang="en-US" dirty="0">
              <a:sym typeface="Quattrocento Sans"/>
            </a:endParaRPr>
          </a:p>
        </p:txBody>
      </p:sp>
      <p:sp>
        <p:nvSpPr>
          <p:cNvPr id="44" name="Text Placeholder 2"/>
          <p:cNvSpPr txBox="1">
            <a:spLocks/>
          </p:cNvSpPr>
          <p:nvPr/>
        </p:nvSpPr>
        <p:spPr>
          <a:xfrm>
            <a:off x="999942" y="5180180"/>
            <a:ext cx="4658737" cy="649757"/>
          </a:xfrm>
          <a:prstGeom prst="rect">
            <a:avLst/>
          </a:prstGeom>
          <a:noFill/>
        </p:spPr>
        <p:txBody>
          <a:bodyPr wrap="square" lIns="178072" tIns="142444" rIns="178072" bIns="142444"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372" kern="1200" spc="0" baseline="0">
                <a:solidFill>
                  <a:srgbClr val="0070C0"/>
                </a:solidFill>
                <a:latin typeface="+mj-lt"/>
                <a:ea typeface="+mn-ea"/>
                <a:cs typeface="+mn-cs"/>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176" kern="1200" spc="0" baseline="0">
                <a:gradFill>
                  <a:gsLst>
                    <a:gs pos="1250">
                      <a:schemeClr val="tx1"/>
                    </a:gs>
                    <a:gs pos="100000">
                      <a:schemeClr val="tx1"/>
                    </a:gs>
                  </a:gsLst>
                  <a:lin ang="5400000" scaled="0"/>
                </a:gra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98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07876" fontAlgn="base">
              <a:lnSpc>
                <a:spcPct val="100000"/>
              </a:lnSpc>
              <a:spcBef>
                <a:spcPct val="0"/>
              </a:spcBef>
              <a:spcAft>
                <a:spcPct val="0"/>
              </a:spcAft>
            </a:pPr>
            <a:r>
              <a:rPr lang="en-US" sz="2353" dirty="0" err="1" smtClean="0">
                <a:solidFill>
                  <a:srgbClr val="70ACBB"/>
                </a:solidFill>
                <a:ea typeface="Arial"/>
                <a:cs typeface="Arial"/>
                <a:sym typeface="Arial"/>
                <a:rtl val="0"/>
              </a:rPr>
              <a:t>Xamarin.iOS</a:t>
            </a:r>
            <a:r>
              <a:rPr lang="en-US" sz="2353" dirty="0" smtClean="0">
                <a:solidFill>
                  <a:srgbClr val="70ACBB"/>
                </a:solidFill>
                <a:ea typeface="Arial"/>
                <a:cs typeface="Arial"/>
                <a:sym typeface="Arial"/>
                <a:rtl val="0"/>
              </a:rPr>
              <a:t>/</a:t>
            </a:r>
            <a:r>
              <a:rPr lang="en-US" sz="2353" dirty="0" err="1" smtClean="0">
                <a:solidFill>
                  <a:srgbClr val="70ACBB"/>
                </a:solidFill>
                <a:ea typeface="Arial"/>
                <a:cs typeface="Arial"/>
                <a:sym typeface="Arial"/>
                <a:rtl val="0"/>
              </a:rPr>
              <a:t>Xamarin.Android</a:t>
            </a:r>
            <a:endParaRPr lang="en-US" sz="2353" dirty="0">
              <a:solidFill>
                <a:srgbClr val="70ACBB"/>
              </a:solidFill>
              <a:ea typeface="Arial"/>
              <a:cs typeface="Arial"/>
              <a:sym typeface="Arial"/>
              <a:rtl val="0"/>
            </a:endParaRPr>
          </a:p>
        </p:txBody>
      </p:sp>
      <p:sp>
        <p:nvSpPr>
          <p:cNvPr id="45" name="Text Placeholder 3"/>
          <p:cNvSpPr txBox="1">
            <a:spLocks/>
          </p:cNvSpPr>
          <p:nvPr/>
        </p:nvSpPr>
        <p:spPr>
          <a:xfrm>
            <a:off x="6548899" y="5167626"/>
            <a:ext cx="4494576" cy="1011843"/>
          </a:xfrm>
          <a:prstGeom prst="rect">
            <a:avLst/>
          </a:prstGeom>
          <a:noFill/>
        </p:spPr>
        <p:txBody>
          <a:bodyPr vert="horz" wrap="square" lIns="178072" tIns="142444" rIns="178072" bIns="142444" rtlCol="0" anchor="ctr">
            <a:spAutoFit/>
          </a:bodyPr>
          <a:lstStyle>
            <a:defPPr marR="0" lvl="0" algn="l" rtl="0">
              <a:lnSpc>
                <a:spcPct val="100000"/>
              </a:lnSpc>
              <a:spcBef>
                <a:spcPts val="0"/>
              </a:spcBef>
              <a:spcAft>
                <a:spcPts val="0"/>
              </a:spcAft>
            </a:defPPr>
            <a:lvl1pPr marR="0" lvl="0" algn="r" rtl="0">
              <a:lnSpc>
                <a:spcPct val="100000"/>
              </a:lnSpc>
              <a:spcBef>
                <a:spcPts val="0"/>
              </a:spcBef>
              <a:spcAft>
                <a:spcPts val="0"/>
              </a:spcAft>
              <a:buNone/>
              <a:defRPr sz="980" b="0" i="0" u="none" strike="noStrike" cap="none">
                <a:gradFill>
                  <a:gsLst>
                    <a:gs pos="15854">
                      <a:schemeClr val="tx1"/>
                    </a:gs>
                    <a:gs pos="46000">
                      <a:schemeClr val="tx1"/>
                    </a:gs>
                  </a:gsLst>
                  <a:lin ang="5400000" scaled="0"/>
                </a:gra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ctr" defTabSz="907876" fontAlgn="base">
              <a:spcBef>
                <a:spcPct val="0"/>
              </a:spcBef>
              <a:spcAft>
                <a:spcPct val="0"/>
              </a:spcAft>
            </a:pPr>
            <a:r>
              <a:rPr lang="en-US" sz="2353" smtClean="0">
                <a:solidFill>
                  <a:srgbClr val="70ACBB"/>
                </a:solidFill>
                <a:latin typeface="+mj-lt"/>
                <a:rtl val="0"/>
              </a:rPr>
              <a:t>With Xamarin.Forms:</a:t>
            </a:r>
            <a:br>
              <a:rPr lang="en-US" sz="2353" smtClean="0">
                <a:solidFill>
                  <a:srgbClr val="70ACBB"/>
                </a:solidFill>
                <a:latin typeface="+mj-lt"/>
                <a:rtl val="0"/>
              </a:rPr>
            </a:br>
            <a:r>
              <a:rPr lang="en-US" sz="2353" smtClean="0">
                <a:solidFill>
                  <a:srgbClr val="70ACBB"/>
                </a:solidFill>
                <a:latin typeface="+mj-lt"/>
                <a:rtl val="0"/>
              </a:rPr>
              <a:t>More code-sharing, all native</a:t>
            </a:r>
            <a:endParaRPr lang="en-US" sz="2353" dirty="0">
              <a:solidFill>
                <a:srgbClr val="70ACBB"/>
              </a:solidFill>
              <a:latin typeface="+mj-lt"/>
              <a:rtl val="0"/>
            </a:endParaRPr>
          </a:p>
        </p:txBody>
      </p:sp>
      <p:sp>
        <p:nvSpPr>
          <p:cNvPr id="68" name="Rectangle 67"/>
          <p:cNvSpPr/>
          <p:nvPr/>
        </p:nvSpPr>
        <p:spPr bwMode="auto">
          <a:xfrm>
            <a:off x="999942" y="2547810"/>
            <a:ext cx="1488324" cy="348704"/>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69" name="Rectangle 68"/>
          <p:cNvSpPr/>
          <p:nvPr/>
        </p:nvSpPr>
        <p:spPr bwMode="auto">
          <a:xfrm>
            <a:off x="999942" y="2913989"/>
            <a:ext cx="4503135" cy="2103810"/>
          </a:xfrm>
          <a:prstGeom prst="rect">
            <a:avLst/>
          </a:prstGeom>
          <a:solidFill>
            <a:srgbClr val="7C98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70" name="TextBox 69"/>
          <p:cNvSpPr txBox="1"/>
          <p:nvPr/>
        </p:nvSpPr>
        <p:spPr>
          <a:xfrm>
            <a:off x="1009485" y="2481616"/>
            <a:ext cx="1478783" cy="464909"/>
          </a:xfrm>
          <a:prstGeom prst="rect">
            <a:avLst/>
          </a:prstGeom>
          <a:noFill/>
        </p:spPr>
        <p:txBody>
          <a:bodyPr wrap="square" lIns="175760" tIns="140608" rIns="175760" bIns="140608" rtlCol="0">
            <a:spAutoFit/>
          </a:bodyPr>
          <a:lstStyle/>
          <a:p>
            <a:pPr algn="ctr" defTabSz="908472" fontAlgn="base">
              <a:spcBef>
                <a:spcPct val="0"/>
              </a:spcBef>
              <a:spcAft>
                <a:spcPct val="0"/>
              </a:spcAft>
            </a:pPr>
            <a:r>
              <a:rPr lang="en-US" sz="1176" dirty="0">
                <a:solidFill>
                  <a:srgbClr val="FFFFFF"/>
                </a:solidFill>
                <a:latin typeface="+mj-lt"/>
                <a:rtl val="0"/>
              </a:rPr>
              <a:t>iOS C# UI</a:t>
            </a:r>
          </a:p>
        </p:txBody>
      </p:sp>
      <p:sp>
        <p:nvSpPr>
          <p:cNvPr id="71" name="Rectangle 70"/>
          <p:cNvSpPr/>
          <p:nvPr/>
        </p:nvSpPr>
        <p:spPr bwMode="auto">
          <a:xfrm>
            <a:off x="2507347" y="2547810"/>
            <a:ext cx="1488324" cy="348704"/>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72" name="Rectangle 71"/>
          <p:cNvSpPr/>
          <p:nvPr/>
        </p:nvSpPr>
        <p:spPr bwMode="auto">
          <a:xfrm>
            <a:off x="4014753" y="2547810"/>
            <a:ext cx="1488324" cy="348704"/>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r>
              <a:rPr lang="en-US" sz="784" dirty="0">
                <a:solidFill>
                  <a:srgbClr val="00BBF1"/>
                </a:solidFill>
                <a:latin typeface="+mj-lt"/>
                <a:ea typeface="Segoe UI" pitchFamily="34" charset="0"/>
                <a:cs typeface="Segoe UI" pitchFamily="34" charset="0"/>
                <a:rtl val="0"/>
              </a:rPr>
              <a:t> </a:t>
            </a:r>
          </a:p>
        </p:txBody>
      </p:sp>
      <p:sp>
        <p:nvSpPr>
          <p:cNvPr id="73" name="TextBox 72"/>
          <p:cNvSpPr txBox="1"/>
          <p:nvPr/>
        </p:nvSpPr>
        <p:spPr>
          <a:xfrm>
            <a:off x="4024294" y="2481616"/>
            <a:ext cx="1478783" cy="464909"/>
          </a:xfrm>
          <a:prstGeom prst="rect">
            <a:avLst/>
          </a:prstGeom>
          <a:noFill/>
        </p:spPr>
        <p:txBody>
          <a:bodyPr wrap="square" lIns="175760" tIns="140608" rIns="175760" bIns="140608" rtlCol="0">
            <a:spAutoFit/>
          </a:bodyPr>
          <a:lstStyle/>
          <a:p>
            <a:pPr algn="ctr" defTabSz="908472" fontAlgn="base">
              <a:spcBef>
                <a:spcPct val="0"/>
              </a:spcBef>
              <a:spcAft>
                <a:spcPct val="0"/>
              </a:spcAft>
            </a:pPr>
            <a:r>
              <a:rPr lang="en-US" sz="1176" dirty="0">
                <a:solidFill>
                  <a:srgbClr val="FFFFFF"/>
                </a:solidFill>
                <a:latin typeface="+mj-lt"/>
                <a:rtl val="0"/>
              </a:rPr>
              <a:t>Windows C# UI</a:t>
            </a:r>
          </a:p>
        </p:txBody>
      </p:sp>
      <p:sp>
        <p:nvSpPr>
          <p:cNvPr id="74" name="TextBox 73"/>
          <p:cNvSpPr txBox="1"/>
          <p:nvPr/>
        </p:nvSpPr>
        <p:spPr>
          <a:xfrm>
            <a:off x="2357701" y="2481614"/>
            <a:ext cx="1767948" cy="464909"/>
          </a:xfrm>
          <a:prstGeom prst="rect">
            <a:avLst/>
          </a:prstGeom>
          <a:noFill/>
        </p:spPr>
        <p:txBody>
          <a:bodyPr wrap="square" lIns="175760" tIns="140608" rIns="175760" bIns="140608" rtlCol="0">
            <a:spAutoFit/>
          </a:bodyPr>
          <a:lstStyle/>
          <a:p>
            <a:pPr algn="ctr" defTabSz="908472" fontAlgn="base">
              <a:spcBef>
                <a:spcPct val="0"/>
              </a:spcBef>
              <a:spcAft>
                <a:spcPct val="0"/>
              </a:spcAft>
            </a:pPr>
            <a:r>
              <a:rPr lang="en-US" sz="1176" dirty="0">
                <a:solidFill>
                  <a:srgbClr val="FFFFFF"/>
                </a:solidFill>
                <a:latin typeface="+mj-lt"/>
                <a:rtl val="0"/>
              </a:rPr>
              <a:t>Android C# UI</a:t>
            </a:r>
          </a:p>
        </p:txBody>
      </p:sp>
      <p:grpSp>
        <p:nvGrpSpPr>
          <p:cNvPr id="76" name="Group 75"/>
          <p:cNvGrpSpPr/>
          <p:nvPr/>
        </p:nvGrpSpPr>
        <p:grpSpPr>
          <a:xfrm>
            <a:off x="1344640" y="1805557"/>
            <a:ext cx="613491" cy="613405"/>
            <a:chOff x="2057400" y="2654300"/>
            <a:chExt cx="1028700" cy="1028700"/>
          </a:xfrm>
        </p:grpSpPr>
        <p:sp>
          <p:nvSpPr>
            <p:cNvPr id="83" name="Oval 8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84" name="Picture 8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77" name="Group 76"/>
          <p:cNvGrpSpPr/>
          <p:nvPr/>
        </p:nvGrpSpPr>
        <p:grpSpPr>
          <a:xfrm>
            <a:off x="2932326" y="1803259"/>
            <a:ext cx="613491" cy="613405"/>
            <a:chOff x="3810000" y="3073400"/>
            <a:chExt cx="1028700" cy="1028700"/>
          </a:xfrm>
        </p:grpSpPr>
        <p:sp>
          <p:nvSpPr>
            <p:cNvPr id="81" name="Oval 8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82" name="Picture 8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78" name="Group 77"/>
          <p:cNvGrpSpPr/>
          <p:nvPr/>
        </p:nvGrpSpPr>
        <p:grpSpPr>
          <a:xfrm>
            <a:off x="4453802" y="1803259"/>
            <a:ext cx="613491" cy="613405"/>
            <a:chOff x="6083300" y="3073400"/>
            <a:chExt cx="1028700" cy="1028700"/>
          </a:xfrm>
        </p:grpSpPr>
        <p:sp>
          <p:nvSpPr>
            <p:cNvPr id="79" name="Oval 7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80" name="Picture 7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sp>
        <p:nvSpPr>
          <p:cNvPr id="86" name="Rectangle 85"/>
          <p:cNvSpPr/>
          <p:nvPr/>
        </p:nvSpPr>
        <p:spPr bwMode="auto">
          <a:xfrm>
            <a:off x="6540326" y="2535315"/>
            <a:ext cx="1488324" cy="6741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87" name="Rectangle 86"/>
          <p:cNvSpPr/>
          <p:nvPr/>
        </p:nvSpPr>
        <p:spPr bwMode="auto">
          <a:xfrm>
            <a:off x="6540326" y="3312297"/>
            <a:ext cx="4503135" cy="1693008"/>
          </a:xfrm>
          <a:prstGeom prst="rect">
            <a:avLst/>
          </a:prstGeom>
          <a:solidFill>
            <a:srgbClr val="7C98B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88" name="Rectangle 87"/>
          <p:cNvSpPr/>
          <p:nvPr/>
        </p:nvSpPr>
        <p:spPr bwMode="auto">
          <a:xfrm>
            <a:off x="8047732" y="2535315"/>
            <a:ext cx="1488324" cy="6741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sp>
        <p:nvSpPr>
          <p:cNvPr id="89" name="Rectangle 88"/>
          <p:cNvSpPr/>
          <p:nvPr/>
        </p:nvSpPr>
        <p:spPr bwMode="auto">
          <a:xfrm>
            <a:off x="9555137" y="2535315"/>
            <a:ext cx="1488324" cy="6741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r>
              <a:rPr lang="en-US" sz="784" dirty="0">
                <a:solidFill>
                  <a:srgbClr val="00BBF1"/>
                </a:solidFill>
                <a:latin typeface="+mj-lt"/>
                <a:ea typeface="Segoe UI" pitchFamily="34" charset="0"/>
                <a:cs typeface="Segoe UI" pitchFamily="34" charset="0"/>
                <a:rtl val="0"/>
              </a:rPr>
              <a:t> </a:t>
            </a:r>
          </a:p>
        </p:txBody>
      </p:sp>
      <p:sp>
        <p:nvSpPr>
          <p:cNvPr id="90" name="TextBox 89"/>
          <p:cNvSpPr txBox="1"/>
          <p:nvPr/>
        </p:nvSpPr>
        <p:spPr>
          <a:xfrm>
            <a:off x="6549868" y="3717241"/>
            <a:ext cx="4493593" cy="676249"/>
          </a:xfrm>
          <a:prstGeom prst="rect">
            <a:avLst/>
          </a:prstGeom>
          <a:noFill/>
        </p:spPr>
        <p:txBody>
          <a:bodyPr wrap="square" lIns="175760" tIns="140608" rIns="175760" bIns="140608" rtlCol="0">
            <a:spAutoFit/>
          </a:bodyPr>
          <a:lstStyle/>
          <a:p>
            <a:pPr algn="ctr" defTabSz="908472" fontAlgn="base">
              <a:spcBef>
                <a:spcPct val="0"/>
              </a:spcBef>
              <a:spcAft>
                <a:spcPct val="0"/>
              </a:spcAft>
            </a:pPr>
            <a:r>
              <a:rPr lang="en-US" sz="2549" dirty="0">
                <a:solidFill>
                  <a:srgbClr val="FFFFFF"/>
                </a:solidFill>
                <a:latin typeface="+mj-lt"/>
                <a:rtl val="0"/>
              </a:rPr>
              <a:t>Shared C# Backend</a:t>
            </a:r>
          </a:p>
        </p:txBody>
      </p:sp>
      <p:sp>
        <p:nvSpPr>
          <p:cNvPr id="91" name="Rectangle 90"/>
          <p:cNvSpPr/>
          <p:nvPr/>
        </p:nvSpPr>
        <p:spPr bwMode="auto">
          <a:xfrm>
            <a:off x="6540326" y="2615178"/>
            <a:ext cx="4503135" cy="684671"/>
          </a:xfrm>
          <a:prstGeom prst="rect">
            <a:avLst/>
          </a:prstGeom>
          <a:solidFill>
            <a:srgbClr val="005A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r>
              <a:rPr lang="en-US" sz="784" dirty="0">
                <a:gradFill>
                  <a:gsLst>
                    <a:gs pos="0">
                      <a:srgbClr val="FFFFFF"/>
                    </a:gs>
                    <a:gs pos="100000">
                      <a:srgbClr val="FFFFFF"/>
                    </a:gs>
                  </a:gsLst>
                  <a:lin ang="5400000" scaled="0"/>
                </a:gradFill>
                <a:latin typeface="+mj-lt"/>
                <a:ea typeface="Segoe UI" pitchFamily="34" charset="0"/>
                <a:cs typeface="Segoe UI" pitchFamily="34" charset="0"/>
                <a:rtl val="0"/>
              </a:rPr>
              <a:t> </a:t>
            </a:r>
          </a:p>
        </p:txBody>
      </p:sp>
      <p:grpSp>
        <p:nvGrpSpPr>
          <p:cNvPr id="92" name="Group 91"/>
          <p:cNvGrpSpPr/>
          <p:nvPr/>
        </p:nvGrpSpPr>
        <p:grpSpPr>
          <a:xfrm>
            <a:off x="6934847" y="1803245"/>
            <a:ext cx="3722654" cy="615702"/>
            <a:chOff x="1371601" y="1838670"/>
            <a:chExt cx="3797300" cy="628137"/>
          </a:xfrm>
        </p:grpSpPr>
        <p:grpSp>
          <p:nvGrpSpPr>
            <p:cNvPr id="94" name="Group 93"/>
            <p:cNvGrpSpPr/>
            <p:nvPr/>
          </p:nvGrpSpPr>
          <p:grpSpPr>
            <a:xfrm>
              <a:off x="1371601" y="1841014"/>
              <a:ext cx="625793" cy="625793"/>
              <a:chOff x="2057400" y="2654300"/>
              <a:chExt cx="1028700" cy="1028700"/>
            </a:xfrm>
          </p:grpSpPr>
          <p:sp>
            <p:nvSpPr>
              <p:cNvPr id="101" name="Oval 100"/>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102" name="Picture 101"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95" name="Group 94"/>
            <p:cNvGrpSpPr/>
            <p:nvPr/>
          </p:nvGrpSpPr>
          <p:grpSpPr>
            <a:xfrm>
              <a:off x="2991123" y="1838670"/>
              <a:ext cx="625793" cy="625793"/>
              <a:chOff x="3810000" y="3073400"/>
              <a:chExt cx="1028700" cy="1028700"/>
            </a:xfrm>
          </p:grpSpPr>
          <p:sp>
            <p:nvSpPr>
              <p:cNvPr id="99" name="Oval 98"/>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100" name="Picture 99"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96" name="Group 95"/>
            <p:cNvGrpSpPr/>
            <p:nvPr/>
          </p:nvGrpSpPr>
          <p:grpSpPr>
            <a:xfrm>
              <a:off x="4543108" y="1838670"/>
              <a:ext cx="625793" cy="625793"/>
              <a:chOff x="6083300" y="3073400"/>
              <a:chExt cx="1028700" cy="1028700"/>
            </a:xfrm>
          </p:grpSpPr>
          <p:sp>
            <p:nvSpPr>
              <p:cNvPr id="97" name="Oval 96"/>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algn="ctr" defTabSz="908408"/>
                <a:endParaRPr lang="en-US" sz="784" dirty="0">
                  <a:gradFill>
                    <a:gsLst>
                      <a:gs pos="0">
                        <a:srgbClr val="FFFFFF"/>
                      </a:gs>
                      <a:gs pos="100000">
                        <a:srgbClr val="FFFFFF"/>
                      </a:gs>
                    </a:gsLst>
                    <a:lin ang="5400000" scaled="0"/>
                  </a:gradFill>
                  <a:latin typeface="+mj-lt"/>
                  <a:ea typeface="Segoe UI" pitchFamily="34" charset="0"/>
                  <a:cs typeface="Segoe UI" pitchFamily="34" charset="0"/>
                  <a:rtl val="0"/>
                </a:endParaRPr>
              </a:p>
            </p:txBody>
          </p:sp>
          <p:pic>
            <p:nvPicPr>
              <p:cNvPr id="98" name="Picture 9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93" name="TextBox 92"/>
          <p:cNvSpPr txBox="1"/>
          <p:nvPr/>
        </p:nvSpPr>
        <p:spPr>
          <a:xfrm>
            <a:off x="6576801" y="2594129"/>
            <a:ext cx="4493593" cy="735304"/>
          </a:xfrm>
          <a:prstGeom prst="rect">
            <a:avLst/>
          </a:prstGeom>
          <a:noFill/>
        </p:spPr>
        <p:txBody>
          <a:bodyPr wrap="square" lIns="175760" tIns="140608" rIns="175760" bIns="140608" rtlCol="0">
            <a:spAutoFit/>
          </a:bodyPr>
          <a:lstStyle/>
          <a:p>
            <a:pPr algn="ctr" defTabSz="908472" fontAlgn="base">
              <a:spcBef>
                <a:spcPct val="0"/>
              </a:spcBef>
              <a:spcAft>
                <a:spcPct val="0"/>
              </a:spcAft>
            </a:pPr>
            <a:r>
              <a:rPr lang="en-US" sz="2933" dirty="0">
                <a:solidFill>
                  <a:srgbClr val="FFFFFF"/>
                </a:solidFill>
                <a:latin typeface="+mj-lt"/>
                <a:rtl val="0"/>
              </a:rPr>
              <a:t>Shared UI Code</a:t>
            </a:r>
          </a:p>
        </p:txBody>
      </p:sp>
      <p:sp>
        <p:nvSpPr>
          <p:cNvPr id="103" name="TextBox 102"/>
          <p:cNvSpPr txBox="1"/>
          <p:nvPr/>
        </p:nvSpPr>
        <p:spPr>
          <a:xfrm>
            <a:off x="1009461" y="3518065"/>
            <a:ext cx="4493592" cy="680159"/>
          </a:xfrm>
          <a:prstGeom prst="rect">
            <a:avLst/>
          </a:prstGeom>
          <a:noFill/>
        </p:spPr>
        <p:txBody>
          <a:bodyPr wrap="square" lIns="178191" tIns="142544" rIns="178191" bIns="142544" rtlCol="0">
            <a:spAutoFit/>
          </a:bodyPr>
          <a:lstStyle/>
          <a:p>
            <a:pPr algn="ctr" defTabSz="908472" fontAlgn="base">
              <a:spcBef>
                <a:spcPct val="0"/>
              </a:spcBef>
              <a:spcAft>
                <a:spcPct val="0"/>
              </a:spcAft>
            </a:pPr>
            <a:r>
              <a:rPr lang="en-US" sz="2549" dirty="0">
                <a:solidFill>
                  <a:srgbClr val="FFFFFF"/>
                </a:solidFill>
                <a:latin typeface="+mj-lt"/>
                <a:rtl val="0"/>
              </a:rPr>
              <a:t>Shared C# Backend</a:t>
            </a:r>
          </a:p>
        </p:txBody>
      </p:sp>
    </p:spTree>
    <p:extLst>
      <p:ext uri="{BB962C8B-B14F-4D97-AF65-F5344CB8AC3E}">
        <p14:creationId xmlns:p14="http://schemas.microsoft.com/office/powerpoint/2010/main" val="1500271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dirty="0"/>
              <a:t>Completely up-to-date with device OS releases</a:t>
            </a:r>
          </a:p>
        </p:txBody>
      </p:sp>
      <p:sp>
        <p:nvSpPr>
          <p:cNvPr id="24" name="Content Placeholder 2"/>
          <p:cNvSpPr>
            <a:spLocks noGrp="1"/>
          </p:cNvSpPr>
          <p:nvPr>
            <p:ph idx="4294967295"/>
          </p:nvPr>
        </p:nvSpPr>
        <p:spPr>
          <a:xfrm>
            <a:off x="8278813" y="1189176"/>
            <a:ext cx="3913187" cy="5216974"/>
          </a:xfrm>
        </p:spPr>
        <p:txBody>
          <a:bodyPr>
            <a:noAutofit/>
          </a:bodyPr>
          <a:lstStyle/>
          <a:p>
            <a:pPr>
              <a:lnSpc>
                <a:spcPct val="130000"/>
              </a:lnSpc>
              <a:buSzPct val="110000"/>
            </a:pPr>
            <a:r>
              <a:rPr lang="en-US" sz="1867" dirty="0">
                <a:solidFill>
                  <a:schemeClr val="bg1">
                    <a:lumMod val="50000"/>
                  </a:schemeClr>
                </a:solidFill>
                <a:latin typeface="Arial"/>
                <a:cs typeface="Arial"/>
              </a:rPr>
              <a:t>Always up-to-date with </a:t>
            </a:r>
            <a:br>
              <a:rPr lang="en-US" sz="1867" dirty="0">
                <a:solidFill>
                  <a:schemeClr val="bg1">
                    <a:lumMod val="50000"/>
                  </a:schemeClr>
                </a:solidFill>
                <a:latin typeface="Arial"/>
                <a:cs typeface="Arial"/>
              </a:rPr>
            </a:br>
            <a:r>
              <a:rPr lang="en-US" sz="1867" dirty="0">
                <a:solidFill>
                  <a:schemeClr val="bg1">
                    <a:lumMod val="50000"/>
                  </a:schemeClr>
                </a:solidFill>
                <a:latin typeface="Arial"/>
                <a:cs typeface="Arial"/>
              </a:rPr>
              <a:t>Apple and Google API releases.</a:t>
            </a:r>
          </a:p>
          <a:p>
            <a:pPr>
              <a:lnSpc>
                <a:spcPct val="50000"/>
              </a:lnSpc>
              <a:buSzPct val="110000"/>
            </a:pPr>
            <a:endParaRPr lang="en-US" sz="1867" dirty="0">
              <a:solidFill>
                <a:schemeClr val="bg1">
                  <a:lumMod val="50000"/>
                </a:schemeClr>
              </a:solidFill>
              <a:latin typeface="Arial"/>
              <a:cs typeface="Arial"/>
            </a:endParaRPr>
          </a:p>
          <a:p>
            <a:pPr>
              <a:lnSpc>
                <a:spcPct val="130000"/>
              </a:lnSpc>
              <a:buSzPct val="110000"/>
            </a:pPr>
            <a:r>
              <a:rPr lang="en-US" sz="1867" dirty="0">
                <a:solidFill>
                  <a:schemeClr val="bg1">
                    <a:lumMod val="50000"/>
                  </a:schemeClr>
                </a:solidFill>
                <a:latin typeface="Arial"/>
                <a:cs typeface="Arial"/>
              </a:rPr>
              <a:t>Track record of offering </a:t>
            </a:r>
            <a:br>
              <a:rPr lang="en-US" sz="1867" dirty="0">
                <a:solidFill>
                  <a:schemeClr val="bg1">
                    <a:lumMod val="50000"/>
                  </a:schemeClr>
                </a:solidFill>
                <a:latin typeface="Arial"/>
                <a:cs typeface="Arial"/>
              </a:rPr>
            </a:br>
            <a:r>
              <a:rPr lang="en-US" sz="1867" dirty="0">
                <a:solidFill>
                  <a:schemeClr val="bg1">
                    <a:lumMod val="50000"/>
                  </a:schemeClr>
                </a:solidFill>
                <a:latin typeface="Arial"/>
                <a:cs typeface="Arial"/>
              </a:rPr>
              <a:t>same-day support:  </a:t>
            </a:r>
            <a:r>
              <a:rPr lang="en-US" sz="1867" dirty="0" smtClean="0">
                <a:solidFill>
                  <a:schemeClr val="bg1">
                    <a:lumMod val="50000"/>
                  </a:schemeClr>
                </a:solidFill>
                <a:latin typeface="Arial"/>
                <a:cs typeface="Arial"/>
              </a:rPr>
              <a:t>iOS 5, 6, 7, 8, 9, 10</a:t>
            </a:r>
            <a:endParaRPr lang="en-US" sz="1867" dirty="0">
              <a:solidFill>
                <a:schemeClr val="bg1">
                  <a:lumMod val="50000"/>
                </a:schemeClr>
              </a:solidFill>
              <a:latin typeface="Arial"/>
              <a:cs typeface="Arial"/>
            </a:endParaRPr>
          </a:p>
          <a:p>
            <a:pPr>
              <a:lnSpc>
                <a:spcPct val="50000"/>
              </a:lnSpc>
              <a:buSzPct val="110000"/>
            </a:pPr>
            <a:endParaRPr lang="en-US" sz="1867" dirty="0">
              <a:solidFill>
                <a:schemeClr val="bg1">
                  <a:lumMod val="50000"/>
                </a:schemeClr>
              </a:solidFill>
              <a:latin typeface="Arial"/>
              <a:cs typeface="Arial"/>
            </a:endParaRPr>
          </a:p>
          <a:p>
            <a:pPr>
              <a:lnSpc>
                <a:spcPct val="130000"/>
              </a:lnSpc>
              <a:buSzPct val="110000"/>
            </a:pPr>
            <a:r>
              <a:rPr lang="en-US" sz="1867" dirty="0">
                <a:solidFill>
                  <a:schemeClr val="bg1">
                    <a:lumMod val="50000"/>
                  </a:schemeClr>
                </a:solidFill>
                <a:latin typeface="Arial"/>
                <a:cs typeface="Arial"/>
              </a:rPr>
              <a:t>The only cross-platform solution with support for the Google Glass SDK, Android Wear, Amazon Fire </a:t>
            </a:r>
            <a:r>
              <a:rPr lang="en-US" sz="1867" dirty="0" smtClean="0">
                <a:solidFill>
                  <a:schemeClr val="bg1">
                    <a:lumMod val="50000"/>
                  </a:schemeClr>
                </a:solidFill>
                <a:latin typeface="Arial"/>
                <a:cs typeface="Arial"/>
              </a:rPr>
              <a:t>TV, Apple Watch, Apple TV, and </a:t>
            </a:r>
            <a:r>
              <a:rPr lang="en-US" sz="1867" dirty="0" err="1" smtClean="0">
                <a:solidFill>
                  <a:schemeClr val="bg1">
                    <a:lumMod val="50000"/>
                  </a:schemeClr>
                </a:solidFill>
                <a:latin typeface="Arial"/>
                <a:cs typeface="Arial"/>
              </a:rPr>
              <a:t>Tizen</a:t>
            </a:r>
            <a:r>
              <a:rPr lang="en-US" sz="1867" dirty="0" smtClean="0">
                <a:solidFill>
                  <a:schemeClr val="bg1">
                    <a:lumMod val="50000"/>
                  </a:schemeClr>
                </a:solidFill>
                <a:latin typeface="Arial"/>
                <a:cs typeface="Arial"/>
              </a:rPr>
              <a:t>*.</a:t>
            </a:r>
            <a:endParaRPr lang="en-US" sz="1867" dirty="0">
              <a:solidFill>
                <a:schemeClr val="bg1">
                  <a:lumMod val="50000"/>
                </a:schemeClr>
              </a:solidFill>
              <a:latin typeface="Arial"/>
              <a:cs typeface="Arial"/>
            </a:endParaRPr>
          </a:p>
        </p:txBody>
      </p:sp>
      <p:sp>
        <p:nvSpPr>
          <p:cNvPr id="56" name="TextBox 55"/>
          <p:cNvSpPr txBox="1"/>
          <p:nvPr/>
        </p:nvSpPr>
        <p:spPr>
          <a:xfrm>
            <a:off x="12824177" y="5768623"/>
            <a:ext cx="184731" cy="379656"/>
          </a:xfrm>
          <a:prstGeom prst="rect">
            <a:avLst/>
          </a:prstGeom>
          <a:noFill/>
        </p:spPr>
        <p:txBody>
          <a:bodyPr wrap="none" rtlCol="0">
            <a:spAutoFit/>
          </a:bodyPr>
          <a:lstStyle/>
          <a:p>
            <a:endParaRPr lang="en-US" sz="1867" dirty="0">
              <a:solidFill>
                <a:prstClr val="black"/>
              </a:solidFill>
              <a:latin typeface="Calibri"/>
            </a:endParaRPr>
          </a:p>
        </p:txBody>
      </p:sp>
      <p:pic>
        <p:nvPicPr>
          <p:cNvPr id="12" name="Picture 11" descr="SamsungGalaxyMega2_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64" y="1287876"/>
            <a:ext cx="2666842" cy="4860403"/>
          </a:xfrm>
          <a:prstGeom prst="rect">
            <a:avLst/>
          </a:prstGeom>
        </p:spPr>
      </p:pic>
      <p:pic>
        <p:nvPicPr>
          <p:cNvPr id="22" name="Picture 21" descr="iPhone6PlusGold_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53" y="1328516"/>
            <a:ext cx="2589430" cy="4823152"/>
          </a:xfrm>
          <a:prstGeom prst="rect">
            <a:avLst/>
          </a:prstGeom>
        </p:spPr>
      </p:pic>
      <p:pic>
        <p:nvPicPr>
          <p:cNvPr id="4" name="Picture 3" descr="imgres.jpg"/>
          <p:cNvPicPr>
            <a:picLocks noChangeAspect="1"/>
          </p:cNvPicPr>
          <p:nvPr/>
        </p:nvPicPr>
        <p:blipFill>
          <a:blip r:embed="rId5">
            <a:extLst>
              <a:ext uri="{BEBA8EAE-BF5A-486C-A8C5-ECC9F3942E4B}">
                <a14:imgProps xmlns:a14="http://schemas.microsoft.com/office/drawing/2010/main">
                  <a14:imgLayer r:embed="rId6">
                    <a14:imgEffect>
                      <a14:backgroundRemoval t="585" b="94737" l="26271" r="75763"/>
                    </a14:imgEffect>
                  </a14:imgLayer>
                </a14:imgProps>
              </a:ext>
              <a:ext uri="{28A0092B-C50C-407E-A947-70E740481C1C}">
                <a14:useLocalDpi xmlns:a14="http://schemas.microsoft.com/office/drawing/2010/main" val="0"/>
              </a:ext>
            </a:extLst>
          </a:blip>
          <a:stretch>
            <a:fillRect/>
          </a:stretch>
        </p:blipFill>
        <p:spPr>
          <a:xfrm>
            <a:off x="4550845" y="4030689"/>
            <a:ext cx="3411880" cy="1977735"/>
          </a:xfrm>
          <a:prstGeom prst="rect">
            <a:avLst/>
          </a:prstGeom>
        </p:spPr>
      </p:pic>
      <p:pic>
        <p:nvPicPr>
          <p:cNvPr id="5" name="Picture 4" descr="iu.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6833" y="1741068"/>
            <a:ext cx="3398979" cy="1737729"/>
          </a:xfrm>
          <a:prstGeom prst="rect">
            <a:avLst/>
          </a:prstGeom>
        </p:spPr>
      </p:pic>
      <p:sp>
        <p:nvSpPr>
          <p:cNvPr id="3" name="TextBox 2"/>
          <p:cNvSpPr txBox="1"/>
          <p:nvPr/>
        </p:nvSpPr>
        <p:spPr>
          <a:xfrm>
            <a:off x="7904852" y="6406150"/>
            <a:ext cx="4287148" cy="630109"/>
          </a:xfrm>
          <a:prstGeom prst="rect">
            <a:avLst/>
          </a:prstGeom>
        </p:spPr>
        <p:txBody>
          <a:bodyPr vert="horz" wrap="square" lIns="146304" tIns="91440" rIns="146304" bIns="91440" rtlCol="0">
            <a:noAutofit/>
          </a:bodyPr>
          <a:lstStyle>
            <a:lvl1pPr marL="0" indent="0" defTabSz="914367" eaLnBrk="1" fontAlgn="auto" latinLnBrk="0" hangingPunct="1">
              <a:lnSpc>
                <a:spcPct val="130000"/>
              </a:lnSpc>
              <a:spcBef>
                <a:spcPct val="20000"/>
              </a:spcBef>
              <a:buClrTx/>
              <a:buSzPct val="110000"/>
              <a:buFont typeface="Arial" pitchFamily="34" charset="0"/>
              <a:tabLst/>
              <a:defRPr sz="1867" kern="1200" spc="0" baseline="0">
                <a:solidFill>
                  <a:schemeClr val="tx1"/>
                </a:solidFill>
                <a:ea typeface="+mn-ea"/>
              </a:defRPr>
            </a:lvl1pPr>
            <a:lvl2pPr marL="336145" indent="0" defTabSz="914367" eaLnBrk="1" fontAlgn="auto" latinLnBrk="0" hangingPunct="1">
              <a:lnSpc>
                <a:spcPct val="90000"/>
              </a:lnSpc>
              <a:spcBef>
                <a:spcPct val="20000"/>
              </a:spcBef>
              <a:buClrTx/>
              <a:buSzPct val="90000"/>
              <a:buFont typeface="Arial" pitchFamily="34" charset="0"/>
              <a:tabLst/>
              <a:defRPr sz="1176" kern="1200" spc="0" baseline="0">
                <a:gradFill>
                  <a:gsLst>
                    <a:gs pos="1250">
                      <a:schemeClr val="tx1"/>
                    </a:gs>
                    <a:gs pos="100000">
                      <a:schemeClr val="tx1"/>
                    </a:gs>
                  </a:gsLst>
                  <a:lin ang="5400000" scaled="0"/>
                </a:gradFill>
                <a:latin typeface="+mn-lt"/>
                <a:ea typeface="+mn-ea"/>
                <a:cs typeface="+mn-cs"/>
              </a:defRPr>
            </a:lvl2pPr>
            <a:lvl3pPr marL="560241" indent="0" defTabSz="914367" eaLnBrk="1" fontAlgn="auto" latinLnBrk="0" hangingPunct="1">
              <a:lnSpc>
                <a:spcPct val="90000"/>
              </a:lnSpc>
              <a:spcBef>
                <a:spcPct val="20000"/>
              </a:spcBef>
              <a:buClrTx/>
              <a:buSzPct val="90000"/>
              <a:buFont typeface="Arial" pitchFamily="34" charset="0"/>
              <a:tabLst/>
              <a:defRPr sz="980" kern="1200" spc="0" baseline="0">
                <a:gradFill>
                  <a:gsLst>
                    <a:gs pos="1250">
                      <a:schemeClr val="tx1"/>
                    </a:gs>
                    <a:gs pos="100000">
                      <a:schemeClr val="tx1"/>
                    </a:gs>
                  </a:gsLst>
                  <a:lin ang="5400000" scaled="0"/>
                </a:gradFill>
                <a:latin typeface="+mn-lt"/>
                <a:ea typeface="+mn-ea"/>
                <a:cs typeface="+mn-cs"/>
              </a:defRPr>
            </a:lvl3pPr>
            <a:lvl4pPr marL="1008435" indent="-224097" defTabSz="914367" eaLnBrk="1" fontAlgn="auto" latinLnBrk="0" hangingPunct="1">
              <a:lnSpc>
                <a:spcPct val="90000"/>
              </a:lnSpc>
              <a:spcBef>
                <a:spcPct val="20000"/>
              </a:spcBef>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indent="-224097" defTabSz="914367" eaLnBrk="1" fontAlgn="auto" latinLnBrk="0" hangingPunct="1">
              <a:lnSpc>
                <a:spcPct val="90000"/>
              </a:lnSpc>
              <a:spcBef>
                <a:spcPct val="20000"/>
              </a:spcBef>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defTabSz="914367"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defTabSz="914367"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defTabSz="914367"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defTabSz="914367"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r"/>
            <a:r>
              <a:rPr lang="en-US" sz="1200" dirty="0">
                <a:solidFill>
                  <a:schemeClr val="bg1">
                    <a:lumMod val="50000"/>
                  </a:schemeClr>
                </a:solidFill>
              </a:rPr>
              <a:t>* </a:t>
            </a:r>
            <a:r>
              <a:rPr lang="en-US" sz="1200" dirty="0" err="1">
                <a:solidFill>
                  <a:schemeClr val="bg1">
                    <a:lumMod val="50000"/>
                  </a:schemeClr>
                </a:solidFill>
              </a:rPr>
              <a:t>Tizen</a:t>
            </a:r>
            <a:r>
              <a:rPr lang="en-US" sz="1200" dirty="0">
                <a:solidFill>
                  <a:schemeClr val="bg1">
                    <a:lumMod val="50000"/>
                  </a:schemeClr>
                </a:solidFill>
              </a:rPr>
              <a:t> support provided by Samsung via </a:t>
            </a:r>
            <a:r>
              <a:rPr lang="en-US" sz="1200" dirty="0" err="1">
                <a:solidFill>
                  <a:schemeClr val="bg1">
                    <a:lumMod val="50000"/>
                  </a:schemeClr>
                </a:solidFill>
              </a:rPr>
              <a:t>Xamarin.Forms</a:t>
            </a:r>
            <a:endParaRPr lang="en-US" sz="1200" dirty="0">
              <a:solidFill>
                <a:schemeClr val="bg1">
                  <a:lumMod val="50000"/>
                </a:schemeClr>
              </a:solidFill>
            </a:endParaRPr>
          </a:p>
        </p:txBody>
      </p:sp>
    </p:spTree>
    <p:extLst>
      <p:ext uri="{BB962C8B-B14F-4D97-AF65-F5344CB8AC3E}">
        <p14:creationId xmlns:p14="http://schemas.microsoft.com/office/powerpoint/2010/main" val="396752046"/>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Performance</a:t>
            </a:r>
            <a:endParaRPr lang="en-US" dirty="0"/>
          </a:p>
        </p:txBody>
      </p:sp>
      <p:sp>
        <p:nvSpPr>
          <p:cNvPr id="3" name="Content Placeholder 2"/>
          <p:cNvSpPr txBox="1">
            <a:spLocks/>
          </p:cNvSpPr>
          <p:nvPr/>
        </p:nvSpPr>
        <p:spPr>
          <a:xfrm>
            <a:off x="1114225" y="1927274"/>
            <a:ext cx="4555055" cy="97695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defTabSz="457011">
              <a:lnSpc>
                <a:spcPct val="110000"/>
              </a:lnSpc>
              <a:buSzPct val="110000"/>
              <a:buFont typeface="Arial"/>
              <a:buNone/>
              <a:defRPr/>
            </a:pPr>
            <a:r>
              <a:rPr lang="en-US" sz="2000" dirty="0" err="1">
                <a:solidFill>
                  <a:srgbClr val="888888"/>
                </a:solidFill>
                <a:latin typeface="+mj-lt"/>
                <a:ea typeface="Segoe UI" charset="0"/>
                <a:cs typeface="Segoe UI" charset="0"/>
              </a:rPr>
              <a:t>Xamarin.iOS</a:t>
            </a:r>
            <a:r>
              <a:rPr lang="en-US" sz="2000" dirty="0">
                <a:solidFill>
                  <a:srgbClr val="888888"/>
                </a:solidFill>
                <a:latin typeface="+mj-lt"/>
                <a:ea typeface="Segoe UI" charset="0"/>
                <a:cs typeface="Segoe UI" charset="0"/>
              </a:rPr>
              <a:t> does full Ahead Of Time (AOT) compilation to produce an ARM binary for Apple’s App Store.</a:t>
            </a:r>
          </a:p>
        </p:txBody>
      </p:sp>
      <p:pic>
        <p:nvPicPr>
          <p:cNvPr id="4" name="Picture 3" descr="AOT_JIT_transparent copy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1529" y="2787663"/>
            <a:ext cx="4526245" cy="3322142"/>
          </a:xfrm>
          <a:prstGeom prst="rect">
            <a:avLst/>
          </a:prstGeom>
        </p:spPr>
      </p:pic>
      <p:sp>
        <p:nvSpPr>
          <p:cNvPr id="5" name="Content Placeholder 2"/>
          <p:cNvSpPr txBox="1">
            <a:spLocks/>
          </p:cNvSpPr>
          <p:nvPr/>
        </p:nvSpPr>
        <p:spPr>
          <a:xfrm>
            <a:off x="6684526" y="1927274"/>
            <a:ext cx="4393248" cy="900485"/>
          </a:xfrm>
          <a:prstGeom prst="rect">
            <a:avLst/>
          </a:prstGeom>
        </p:spPr>
        <p:txBody>
          <a:bodyPr>
            <a:noAutofit/>
          </a:bodyPr>
          <a:lstStyle>
            <a:defPPr>
              <a:defRPr lang="en-US"/>
            </a:defPPr>
            <a:lvl1pPr marL="342900" indent="-342900" defTabSz="457200">
              <a:spcBef>
                <a:spcPct val="20000"/>
              </a:spcBef>
              <a:buFont typeface="Arial"/>
              <a:buChar char="•"/>
              <a:defRPr sz="3200"/>
            </a:lvl1pPr>
            <a:lvl2pPr marL="0" lvl="1" indent="0" defTabSz="457011">
              <a:lnSpc>
                <a:spcPct val="110000"/>
              </a:lnSpc>
              <a:spcBef>
                <a:spcPct val="20000"/>
              </a:spcBef>
              <a:buSzPct val="110000"/>
              <a:buFont typeface="Arial"/>
              <a:buNone/>
              <a:defRPr sz="2000">
                <a:solidFill>
                  <a:srgbClr val="888888"/>
                </a:solidFill>
                <a:latin typeface="Segoe UI" charset="0"/>
                <a:ea typeface="Segoe UI" charset="0"/>
                <a:cs typeface="Segoe UI" charset="0"/>
              </a:defRPr>
            </a:lvl2pPr>
            <a:lvl3pPr marL="1143000" indent="-228600" defTabSz="457200">
              <a:spcBef>
                <a:spcPct val="20000"/>
              </a:spcBef>
              <a:buFont typeface="Arial"/>
              <a:buChar char="•"/>
              <a:defRPr sz="2400"/>
            </a:lvl3pPr>
            <a:lvl4pPr marL="1600200" indent="-228600" defTabSz="457200">
              <a:spcBef>
                <a:spcPct val="20000"/>
              </a:spcBef>
              <a:buFont typeface="Arial"/>
              <a:buChar char="–"/>
              <a:defRPr sz="2000"/>
            </a:lvl4pPr>
            <a:lvl5pPr marL="2057400" indent="-228600" defTabSz="457200">
              <a:spcBef>
                <a:spcPct val="20000"/>
              </a:spcBef>
              <a:buFont typeface="Arial"/>
              <a:buChar char="»"/>
              <a:defRPr sz="2000"/>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lvl="1"/>
            <a:r>
              <a:rPr lang="en-US" dirty="0" err="1">
                <a:latin typeface="+mj-lt"/>
              </a:rPr>
              <a:t>Xamarin.Android</a:t>
            </a:r>
            <a:r>
              <a:rPr lang="en-US" dirty="0">
                <a:latin typeface="+mj-lt"/>
              </a:rPr>
              <a:t> takes advantage of Just In Time (JIT) compilation on the Android device.</a:t>
            </a:r>
          </a:p>
        </p:txBody>
      </p:sp>
      <p:pic>
        <p:nvPicPr>
          <p:cNvPr id="6" name="Picture 5" descr="AOT_JIT_transparent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225" y="2763755"/>
            <a:ext cx="4323079" cy="3369959"/>
          </a:xfrm>
          <a:prstGeom prst="rect">
            <a:avLst/>
          </a:prstGeom>
        </p:spPr>
      </p:pic>
    </p:spTree>
    <p:extLst>
      <p:ext uri="{BB962C8B-B14F-4D97-AF65-F5344CB8AC3E}">
        <p14:creationId xmlns:p14="http://schemas.microsoft.com/office/powerpoint/2010/main" val="51548254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of a Modern Mobile App</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80127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Venture Integration Light Color Template">
  <a:themeElements>
    <a:clrScheme name="Venture Integration">
      <a:dk1>
        <a:srgbClr val="505050"/>
      </a:dk1>
      <a:lt1>
        <a:srgbClr val="FFFFFF"/>
      </a:lt1>
      <a:dk2>
        <a:srgbClr val="008272"/>
      </a:dk2>
      <a:lt2>
        <a:srgbClr val="EAEAEA"/>
      </a:lt2>
      <a:accent1>
        <a:srgbClr val="00B294"/>
      </a:accent1>
      <a:accent2>
        <a:srgbClr val="BAD80A"/>
      </a:accent2>
      <a:accent3>
        <a:srgbClr val="0078D7"/>
      </a:accent3>
      <a:accent4>
        <a:srgbClr val="5C2D91"/>
      </a:accent4>
      <a:accent5>
        <a:srgbClr val="008272"/>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ichy_Road_Ahead_1_v1" id="{1DDB7246-CEF8-4B59-888E-2B7E252895BA}" vid="{8C63AFC0-FFBC-415C-B226-4CF39531FB8D}"/>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 (Simple)</Template>
  <TotalTime>12945</TotalTime>
  <Words>1469</Words>
  <Application>Microsoft Macintosh PowerPoint</Application>
  <PresentationFormat>Widescreen</PresentationFormat>
  <Paragraphs>162</Paragraphs>
  <Slides>14</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Avenir Book</vt:lpstr>
      <vt:lpstr>Calibri</vt:lpstr>
      <vt:lpstr>Helvetica Neue</vt:lpstr>
      <vt:lpstr>Quattrocento Sans</vt:lpstr>
      <vt:lpstr>Segoe UI</vt:lpstr>
      <vt:lpstr>Segoe UI Light</vt:lpstr>
      <vt:lpstr>Segoe UI Semibold</vt:lpstr>
      <vt:lpstr>Segoe UI Semilight</vt:lpstr>
      <vt:lpstr>Wingdings</vt:lpstr>
      <vt:lpstr>Arial</vt:lpstr>
      <vt:lpstr>Venture Integration Light Color Template</vt:lpstr>
      <vt:lpstr>PowerPoint Presentation</vt:lpstr>
      <vt:lpstr>Mobile DevOps Components</vt:lpstr>
      <vt:lpstr>Three mobile approaches</vt:lpstr>
      <vt:lpstr>Truly native cross-platform solution</vt:lpstr>
      <vt:lpstr>Xamarin’s Unique Approach</vt:lpstr>
      <vt:lpstr>Xamarin + Xamarin.Forms</vt:lpstr>
      <vt:lpstr>Completely up-to-date with device OS releases</vt:lpstr>
      <vt:lpstr>Native Performance</vt:lpstr>
      <vt:lpstr>Architecture of a Modern Mobile App</vt:lpstr>
      <vt:lpstr>Mobile DevOps Components</vt:lpstr>
      <vt:lpstr>Xamarin Test Cloud </vt:lpstr>
      <vt:lpstr>HockeyApp</vt:lpstr>
      <vt:lpstr>What is Visual Studio Mobile Center?   </vt:lpstr>
      <vt:lpstr>Mobile Center’s Services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Hathaway</dc:creator>
  <cp:lastModifiedBy>Michael Watson</cp:lastModifiedBy>
  <cp:revision>67</cp:revision>
  <dcterms:created xsi:type="dcterms:W3CDTF">2016-09-08T05:59:46Z</dcterms:created>
  <dcterms:modified xsi:type="dcterms:W3CDTF">2017-10-19T02:13:13Z</dcterms:modified>
</cp:coreProperties>
</file>